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9"/>
  </p:notesMasterIdLst>
  <p:sldIdLst>
    <p:sldId id="256" r:id="rId2"/>
    <p:sldId id="331" r:id="rId3"/>
    <p:sldId id="333" r:id="rId4"/>
    <p:sldId id="336" r:id="rId5"/>
    <p:sldId id="337" r:id="rId6"/>
    <p:sldId id="351" r:id="rId7"/>
    <p:sldId id="339" r:id="rId8"/>
    <p:sldId id="340" r:id="rId9"/>
    <p:sldId id="341" r:id="rId10"/>
    <p:sldId id="332" r:id="rId11"/>
    <p:sldId id="353" r:id="rId12"/>
    <p:sldId id="334" r:id="rId13"/>
    <p:sldId id="342" r:id="rId14"/>
    <p:sldId id="343" r:id="rId15"/>
    <p:sldId id="344" r:id="rId16"/>
    <p:sldId id="352" r:id="rId17"/>
    <p:sldId id="32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893"/>
    <a:srgbClr val="5D2C19"/>
    <a:srgbClr val="6D2D19"/>
    <a:srgbClr val="5E2716"/>
    <a:srgbClr val="663300"/>
    <a:srgbClr val="703016"/>
    <a:srgbClr val="712915"/>
    <a:srgbClr val="FFCC00"/>
    <a:srgbClr val="993300"/>
    <a:srgbClr val="5D3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53" autoAdjust="0"/>
  </p:normalViewPr>
  <p:slideViewPr>
    <p:cSldViewPr>
      <p:cViewPr>
        <p:scale>
          <a:sx n="60" d="100"/>
          <a:sy n="60" d="100"/>
        </p:scale>
        <p:origin x="-180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74473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426050" y="6416767"/>
            <a:ext cx="380190" cy="380190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209" y="316936"/>
            <a:ext cx="1160644" cy="33436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2009013" y="325609"/>
            <a:ext cx="502329" cy="107398"/>
          </a:xfrm>
          <a:prstGeom prst="rect">
            <a:avLst/>
          </a:pr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977057" y="1122833"/>
            <a:ext cx="8247972" cy="2388605"/>
          </a:xfrm>
          <a:prstGeom prst="rect">
            <a:avLst/>
          </a:prstGeom>
        </p:spPr>
        <p:txBody>
          <a:bodyPr lIns="41492" tIns="41492" rIns="41492" bIns="41492" anchor="b"/>
          <a:lstStyle>
            <a:lvl1pPr algn="ctr" defTabSz="914771">
              <a:defRPr sz="58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2462232" y="3603551"/>
            <a:ext cx="7277623" cy="1656460"/>
          </a:xfrm>
          <a:prstGeom prst="rect">
            <a:avLst/>
          </a:prstGeom>
        </p:spPr>
        <p:txBody>
          <a:bodyPr lIns="41492" tIns="41492" rIns="41492" bIns="41492"/>
          <a:lstStyle>
            <a:lvl1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1pPr>
            <a:lvl2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2pPr>
            <a:lvl3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3pPr>
            <a:lvl4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4pPr>
            <a:lvl5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0501700" y="6469007"/>
            <a:ext cx="228888" cy="222687"/>
          </a:xfrm>
          <a:prstGeom prst="rect">
            <a:avLst/>
          </a:prstGeom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0535001" y="6469007"/>
            <a:ext cx="162288" cy="2226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125" name="image2.png"/>
          <p:cNvPicPr>
            <a:picLocks noChangeAspect="1"/>
          </p:cNvPicPr>
          <p:nvPr/>
        </p:nvPicPr>
        <p:blipFill>
          <a:blip r:embed="rId2" cstate="print"/>
          <a:srcRect t="29635" r="25088"/>
          <a:stretch>
            <a:fillRect/>
          </a:stretch>
        </p:blipFill>
        <p:spPr>
          <a:xfrm>
            <a:off x="6312024" y="0"/>
            <a:ext cx="6030904" cy="566311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8477484">
            <a:off x="201301" y="4693398"/>
            <a:ext cx="3445682" cy="414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0" h="20151" extrusionOk="0">
                <a:moveTo>
                  <a:pt x="0" y="1916"/>
                </a:moveTo>
                <a:cubicBezTo>
                  <a:pt x="5728" y="-1449"/>
                  <a:pt x="13609" y="-266"/>
                  <a:pt x="17605" y="4557"/>
                </a:cubicBezTo>
                <a:cubicBezTo>
                  <a:pt x="21600" y="9381"/>
                  <a:pt x="20196" y="16019"/>
                  <a:pt x="14468" y="19383"/>
                </a:cubicBezTo>
                <a:cubicBezTo>
                  <a:pt x="13982" y="19669"/>
                  <a:pt x="13472" y="19925"/>
                  <a:pt x="12943" y="20151"/>
                </a:cubicBezTo>
                <a:lnTo>
                  <a:pt x="11118" y="17113"/>
                </a:lnTo>
                <a:cubicBezTo>
                  <a:pt x="15356" y="15307"/>
                  <a:pt x="17054" y="10949"/>
                  <a:pt x="14909" y="7379"/>
                </a:cubicBezTo>
                <a:cubicBezTo>
                  <a:pt x="12765" y="3809"/>
                  <a:pt x="7589" y="2379"/>
                  <a:pt x="3351" y="4186"/>
                </a:cubicBezTo>
                <a:cubicBezTo>
                  <a:pt x="2991" y="4339"/>
                  <a:pt x="2644" y="4514"/>
                  <a:pt x="2313" y="4708"/>
                </a:cubicBezTo>
                <a:close/>
              </a:path>
            </a:pathLst>
          </a:custGeom>
          <a:solidFill>
            <a:srgbClr val="EDD8C2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1032872">
            <a:off x="9385310" y="5633284"/>
            <a:ext cx="2244872" cy="1786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936" extrusionOk="0">
                <a:moveTo>
                  <a:pt x="18151" y="0"/>
                </a:moveTo>
                <a:cubicBezTo>
                  <a:pt x="21436" y="5576"/>
                  <a:pt x="20471" y="13414"/>
                  <a:pt x="15997" y="17507"/>
                </a:cubicBezTo>
                <a:cubicBezTo>
                  <a:pt x="11523" y="21600"/>
                  <a:pt x="5233" y="20398"/>
                  <a:pt x="1948" y="14822"/>
                </a:cubicBezTo>
                <a:cubicBezTo>
                  <a:pt x="516" y="12392"/>
                  <a:pt x="-164" y="9399"/>
                  <a:pt x="33" y="6393"/>
                </a:cubicBezTo>
                <a:lnTo>
                  <a:pt x="3142" y="6709"/>
                </a:lnTo>
                <a:cubicBezTo>
                  <a:pt x="2831" y="11463"/>
                  <a:pt x="5671" y="15631"/>
                  <a:pt x="9486" y="16019"/>
                </a:cubicBezTo>
                <a:cubicBezTo>
                  <a:pt x="13301" y="16407"/>
                  <a:pt x="16646" y="12867"/>
                  <a:pt x="16957" y="8113"/>
                </a:cubicBezTo>
                <a:cubicBezTo>
                  <a:pt x="17093" y="6041"/>
                  <a:pt x="16624" y="3977"/>
                  <a:pt x="15637" y="2300"/>
                </a:cubicBezTo>
                <a:close/>
              </a:path>
            </a:pathLst>
          </a:cu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pic>
        <p:nvPicPr>
          <p:cNvPr id="128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0744" y="-2475656"/>
            <a:ext cx="4248472" cy="424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886110" y="285006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335908" y="6429439"/>
            <a:ext cx="513911" cy="3446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919536" y="3645024"/>
            <a:ext cx="6552728" cy="720080"/>
          </a:xfrm>
          <a:prstGeom prst="rect">
            <a:avLst/>
          </a:prstGeom>
          <a:noFill/>
          <a:ln w="12700">
            <a:miter lim="400000"/>
          </a:ln>
        </p:spPr>
        <p:txBody>
          <a:bodyPr lIns="41492" tIns="41492" rIns="41492" bIns="41492" anchor="ctr"/>
          <a:lstStyle/>
          <a:p>
            <a:pPr defTabSz="414937">
              <a:defRPr sz="1600">
                <a:solidFill>
                  <a:srgbClr val="FFFFFF"/>
                </a:solidFill>
              </a:defRPr>
            </a:pPr>
            <a:r>
              <a:rPr lang="ru-RU" sz="2300" b="1" dirty="0">
                <a:solidFill>
                  <a:srgbClr val="663300"/>
                </a:solidFill>
              </a:rPr>
              <a:t>НАЦИОНАЛЬНЫЙ ПРОЕКТ ПО ПОДДЕРЖКЕ МАЛОГО И СРЕДНЕГО ПРЕДПРИНИМАТЕЛЬСТВА</a:t>
            </a:r>
            <a:endParaRPr sz="2300" b="1" dirty="0">
              <a:solidFill>
                <a:srgbClr val="663300"/>
              </a:solidFill>
              <a:latin typeface="Albertus Medium" pitchFamily="34" charset="0"/>
            </a:endParaRPr>
          </a:p>
        </p:txBody>
      </p:sp>
      <p:grpSp>
        <p:nvGrpSpPr>
          <p:cNvPr id="137" name="Group 137"/>
          <p:cNvGrpSpPr/>
          <p:nvPr/>
        </p:nvGrpSpPr>
        <p:grpSpPr>
          <a:xfrm>
            <a:off x="1847528" y="1844824"/>
            <a:ext cx="8496944" cy="2343666"/>
            <a:chOff x="0" y="0"/>
            <a:chExt cx="8251012" cy="2343665"/>
          </a:xfrm>
        </p:grpSpPr>
        <p:pic>
          <p:nvPicPr>
            <p:cNvPr id="135" name="image5.png"/>
            <p:cNvPicPr>
              <a:picLocks noChangeAspect="1"/>
            </p:cNvPicPr>
            <p:nvPr/>
          </p:nvPicPr>
          <p:blipFill>
            <a:blip r:embed="rId4" cstate="print"/>
            <a:srcRect l="82864"/>
            <a:stretch>
              <a:fillRect/>
            </a:stretch>
          </p:blipFill>
          <p:spPr>
            <a:xfrm>
              <a:off x="6856904" y="0"/>
              <a:ext cx="1394109" cy="2343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image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1607"/>
              <a:ext cx="6746440" cy="1252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2063552" y="3645024"/>
            <a:ext cx="6589007" cy="3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492" tIns="41492" rIns="41492" bIns="41492">
            <a:spAutoFit/>
          </a:bodyPr>
          <a:lstStyle/>
          <a:p>
            <a:pPr defTabSz="414937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9356013" y="233187"/>
            <a:ext cx="1392273" cy="477146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9"/>
          <p:cNvSpPr/>
          <p:nvPr/>
        </p:nvSpPr>
        <p:spPr>
          <a:xfrm>
            <a:off x="10272464" y="6309320"/>
            <a:ext cx="737930" cy="5486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57" y="548681"/>
            <a:ext cx="8247972" cy="50405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План по выдаче займов на 2020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9374" y="1124743"/>
          <a:ext cx="11089233" cy="5414924"/>
        </p:xfrm>
        <a:graphic>
          <a:graphicData uri="http://schemas.openxmlformats.org/drawingml/2006/table">
            <a:tbl>
              <a:tblPr/>
              <a:tblGrid>
                <a:gridCol w="45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1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Муниципальное образование, на территории которого зарегистрирован СМСП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Количество СМСП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по данным Единого реестра СМСП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на 03.05.2020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Июнь 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3 квартал 2020г.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厂Ñ餻卍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4 квартал 2020г.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厂Ñ餻卍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Арбажский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Афанасьевский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Белохолуницкий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Богородский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Верхнекамский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Верхошижемский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Вятскополянский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516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г. Вятские Поляны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г. Киров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29484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г. Кирово-Чепецк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2501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г. Котельнич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664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г. Слободской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951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Даровской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ЗАТО Первомайский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Зуевский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Кикнурский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Кильмезский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Кирово-Чепецкий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Котельничский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Куменский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Лебяжский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Лузский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Малмыжский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6" name="Shape 129"/>
          <p:cNvSpPr/>
          <p:nvPr/>
        </p:nvSpPr>
        <p:spPr>
          <a:xfrm>
            <a:off x="1886110" y="285006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9"/>
          <p:cNvSpPr/>
          <p:nvPr/>
        </p:nvSpPr>
        <p:spPr>
          <a:xfrm>
            <a:off x="10272464" y="6309320"/>
            <a:ext cx="737930" cy="5486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9377" y="720612"/>
          <a:ext cx="11089233" cy="5946099"/>
        </p:xfrm>
        <a:graphic>
          <a:graphicData uri="http://schemas.openxmlformats.org/drawingml/2006/table">
            <a:tbl>
              <a:tblPr/>
              <a:tblGrid>
                <a:gridCol w="46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9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1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Муниципальное образование, на территории которого зарегистрирован СМСП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厂Ñ餻卍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Количество СМСП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по данным Единого реестра СМСП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на 03.05.2020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Июнь 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3 квартал 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厂Ñ餻卍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4 квартал 2020г.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厂Ñ餻卍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厂Ñ餻卍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Мурашинский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Нагорский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Немский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Нолинский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Омутнинский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Опаринский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Оричевский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Орловский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Пижанский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Подосиновский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Санчурский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Свечинский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Слободской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Советский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691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Сунский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Тужинский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Унинский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Уржумский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Фаленский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Шабалинский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Юрьянский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Яранский район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厂Ñ餻卍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Shape 129"/>
          <p:cNvSpPr/>
          <p:nvPr/>
        </p:nvSpPr>
        <p:spPr>
          <a:xfrm>
            <a:off x="1886110" y="278331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548681"/>
            <a:ext cx="9937104" cy="360039"/>
          </a:xfrm>
        </p:spPr>
        <p:txBody>
          <a:bodyPr>
            <a:noAutofit/>
          </a:bodyPr>
          <a:lstStyle/>
          <a:p>
            <a:r>
              <a:rPr lang="ru-RU" sz="1800" b="1" dirty="0"/>
              <a:t>Закрепление специалистов кредитного отдела</a:t>
            </a:r>
            <a:r>
              <a:rPr lang="en-US" sz="1800" b="1" dirty="0"/>
              <a:t> </a:t>
            </a:r>
            <a:r>
              <a:rPr lang="ru-RU" sz="1800" b="1" dirty="0"/>
              <a:t>по районам</a:t>
            </a:r>
          </a:p>
        </p:txBody>
      </p:sp>
      <p:sp>
        <p:nvSpPr>
          <p:cNvPr id="4" name="Shape 129"/>
          <p:cNvSpPr/>
          <p:nvPr/>
        </p:nvSpPr>
        <p:spPr>
          <a:xfrm>
            <a:off x="1886110" y="278331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"/>
          </p:nvPr>
        </p:nvSpPr>
        <p:spPr>
          <a:xfrm>
            <a:off x="2462232" y="3603551"/>
            <a:ext cx="7277623" cy="16564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1424" y="980728"/>
          <a:ext cx="10225136" cy="551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ФИО специалиста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Контактный телефон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(88332) 410-410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厂Ñ餻卍"/>
                          <a:ea typeface="+mn-ea"/>
                          <a:cs typeface="+mn-cs"/>
                          <a:sym typeface="Calibri"/>
                        </a:rPr>
                        <a:t>Наименование района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Елгешина Ольга Владимировна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Рябова Ольга Павловна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вн.777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вн.707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г. Киров, г.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Кирово-Чепецк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г. Слободской и Слободской район, ЗАТО Первомайский,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Оричевский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Орловский район.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3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Осетрова Ксения Владимировна 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708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Даровской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Подосиновский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Свечинский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Юрьянский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3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Кузнецов Петр Николаевич 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709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Котельнич 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Тужинский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3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Пефтиева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Екатерина Петровна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вн.7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Богородский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Верхошижемский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Нолинский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Советский район, Сунский район.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3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Логинов Роман Олегович 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Вятские Поляны и </a:t>
                      </a:r>
                      <a:r>
                        <a:rPr lang="ru-RU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Вятскополянский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Немский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Унинский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Уржумский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778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Новоселов Вячеслав Николаевич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Афанасьевский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Белохолуницкий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Верхнекамский район, Зуевский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Фаленский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район.</a:t>
                      </a:r>
                      <a:endParaRPr lang="ru-RU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E2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Арка 28"/>
          <p:cNvSpPr/>
          <p:nvPr/>
        </p:nvSpPr>
        <p:spPr>
          <a:xfrm rot="1132272">
            <a:off x="8527923" y="-3536679"/>
            <a:ext cx="6512240" cy="632428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140968"/>
            <a:ext cx="9745653" cy="792088"/>
          </a:xfrm>
        </p:spPr>
        <p:txBody>
          <a:bodyPr>
            <a:noAutofit/>
          </a:bodyPr>
          <a:lstStyle/>
          <a:p>
            <a:pPr algn="l"/>
            <a:br>
              <a:rPr lang="ru-RU" sz="2500" b="1" spc="-25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Гарантийное </a:t>
            </a:r>
            <a:r>
              <a:rPr lang="ru-RU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 </a:t>
            </a:r>
            <a:r>
              <a:rPr lang="ru-RU" sz="4800" b="1" spc="-15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субъектов </a:t>
            </a:r>
            <a:r>
              <a:rPr lang="ru-RU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малого </a:t>
            </a:r>
            <a:r>
              <a:rPr lang="ru-RU" sz="4800" b="1" spc="15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spc="-25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spc="-5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среднего  </a:t>
            </a:r>
            <a:r>
              <a:rPr lang="ru-RU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endParaRPr lang="ru-RU" sz="4800" b="1" spc="-25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0496" y="188640"/>
            <a:ext cx="1295626" cy="373244"/>
          </a:xfrm>
          <a:prstGeom prst="rect">
            <a:avLst/>
          </a:prstGeom>
        </p:spPr>
      </p:pic>
      <p:sp>
        <p:nvSpPr>
          <p:cNvPr id="24" name="Арка 23"/>
          <p:cNvSpPr/>
          <p:nvPr/>
        </p:nvSpPr>
        <p:spPr>
          <a:xfrm rot="8470968">
            <a:off x="-818752" y="5371232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99856" y="4725144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26" name="Прямоугольник 2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9457621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spc="-85" dirty="0">
                <a:solidFill>
                  <a:srgbClr val="6D2D19"/>
                </a:solidFill>
                <a:latin typeface="Arial Black" pitchFamily="34" charset="0"/>
                <a:cs typeface="Calibri" pitchFamily="34" charset="0"/>
              </a:rPr>
              <a:t>Условия </a:t>
            </a:r>
            <a:r>
              <a:rPr lang="ru-RU" sz="3200" b="1" spc="-10" dirty="0">
                <a:solidFill>
                  <a:srgbClr val="6D2D19"/>
                </a:solidFill>
                <a:latin typeface="Arial Black" pitchFamily="34" charset="0"/>
                <a:cs typeface="Calibri" pitchFamily="34" charset="0"/>
              </a:rPr>
              <a:t>гарантийного</a:t>
            </a:r>
            <a:r>
              <a:rPr lang="ru-RU" sz="3200" b="1" spc="30" dirty="0">
                <a:solidFill>
                  <a:srgbClr val="6D2D19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200" b="1" spc="-15" dirty="0">
                <a:solidFill>
                  <a:srgbClr val="6D2D19"/>
                </a:solidFill>
                <a:latin typeface="Arial Black" pitchFamily="34" charset="0"/>
                <a:cs typeface="Calibri" pitchFamily="34" charset="0"/>
              </a:rPr>
              <a:t>кредитования</a:t>
            </a:r>
            <a:endParaRPr lang="ru-RU" sz="3200" b="1" spc="-25" dirty="0">
              <a:solidFill>
                <a:srgbClr val="6D2D19"/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1919536" y="1916832"/>
            <a:ext cx="1470025" cy="1320800"/>
          </a:xfrm>
          <a:custGeom>
            <a:avLst/>
            <a:gdLst/>
            <a:ahLst/>
            <a:cxnLst/>
            <a:rect l="l" t="t" r="r" b="b"/>
            <a:pathLst>
              <a:path w="1470025" h="1320800">
                <a:moveTo>
                  <a:pt x="1002828" y="1308100"/>
                </a:moveTo>
                <a:lnTo>
                  <a:pt x="466614" y="1308100"/>
                </a:lnTo>
                <a:lnTo>
                  <a:pt x="496215" y="1320800"/>
                </a:lnTo>
                <a:lnTo>
                  <a:pt x="973227" y="1320800"/>
                </a:lnTo>
                <a:lnTo>
                  <a:pt x="1002828" y="1308100"/>
                </a:lnTo>
                <a:close/>
              </a:path>
              <a:path w="1470025" h="1320800">
                <a:moveTo>
                  <a:pt x="123074" y="990600"/>
                </a:moveTo>
                <a:lnTo>
                  <a:pt x="73421" y="990600"/>
                </a:lnTo>
                <a:lnTo>
                  <a:pt x="73421" y="1155700"/>
                </a:lnTo>
                <a:lnTo>
                  <a:pt x="98935" y="1206500"/>
                </a:lnTo>
                <a:lnTo>
                  <a:pt x="128697" y="1231900"/>
                </a:lnTo>
                <a:lnTo>
                  <a:pt x="168007" y="1244600"/>
                </a:lnTo>
                <a:lnTo>
                  <a:pt x="215527" y="1257300"/>
                </a:lnTo>
                <a:lnTo>
                  <a:pt x="269915" y="1282700"/>
                </a:lnTo>
                <a:lnTo>
                  <a:pt x="329831" y="1295400"/>
                </a:lnTo>
                <a:lnTo>
                  <a:pt x="393935" y="1308100"/>
                </a:lnTo>
                <a:lnTo>
                  <a:pt x="1075510" y="1308100"/>
                </a:lnTo>
                <a:lnTo>
                  <a:pt x="1139616" y="1295400"/>
                </a:lnTo>
                <a:lnTo>
                  <a:pt x="1199534" y="1282700"/>
                </a:lnTo>
                <a:lnTo>
                  <a:pt x="660341" y="1282700"/>
                </a:lnTo>
                <a:lnTo>
                  <a:pt x="636080" y="1270000"/>
                </a:lnTo>
                <a:lnTo>
                  <a:pt x="489817" y="1270000"/>
                </a:lnTo>
                <a:lnTo>
                  <a:pt x="489817" y="1257300"/>
                </a:lnTo>
                <a:lnTo>
                  <a:pt x="384943" y="1257300"/>
                </a:lnTo>
                <a:lnTo>
                  <a:pt x="367360" y="1244600"/>
                </a:lnTo>
                <a:lnTo>
                  <a:pt x="318325" y="1244600"/>
                </a:lnTo>
                <a:lnTo>
                  <a:pt x="298523" y="1231900"/>
                </a:lnTo>
                <a:lnTo>
                  <a:pt x="261770" y="1231900"/>
                </a:lnTo>
                <a:lnTo>
                  <a:pt x="244914" y="1219200"/>
                </a:lnTo>
                <a:lnTo>
                  <a:pt x="244914" y="1206500"/>
                </a:lnTo>
                <a:lnTo>
                  <a:pt x="195868" y="1206500"/>
                </a:lnTo>
                <a:lnTo>
                  <a:pt x="164329" y="1193800"/>
                </a:lnTo>
                <a:lnTo>
                  <a:pt x="141324" y="1181100"/>
                </a:lnTo>
                <a:lnTo>
                  <a:pt x="127238" y="1168400"/>
                </a:lnTo>
                <a:lnTo>
                  <a:pt x="122457" y="1155700"/>
                </a:lnTo>
                <a:lnTo>
                  <a:pt x="122457" y="1054100"/>
                </a:lnTo>
                <a:lnTo>
                  <a:pt x="264710" y="1054100"/>
                </a:lnTo>
                <a:lnTo>
                  <a:pt x="229972" y="1041400"/>
                </a:lnTo>
                <a:lnTo>
                  <a:pt x="186583" y="1028700"/>
                </a:lnTo>
                <a:lnTo>
                  <a:pt x="153965" y="1016000"/>
                </a:lnTo>
                <a:lnTo>
                  <a:pt x="132625" y="1003300"/>
                </a:lnTo>
                <a:lnTo>
                  <a:pt x="123074" y="990600"/>
                </a:lnTo>
                <a:close/>
              </a:path>
              <a:path w="1470025" h="1320800">
                <a:moveTo>
                  <a:pt x="759243" y="1155700"/>
                </a:moveTo>
                <a:lnTo>
                  <a:pt x="710198" y="1155700"/>
                </a:lnTo>
                <a:lnTo>
                  <a:pt x="710198" y="1282700"/>
                </a:lnTo>
                <a:lnTo>
                  <a:pt x="759243" y="1282700"/>
                </a:lnTo>
                <a:lnTo>
                  <a:pt x="759243" y="1155700"/>
                </a:lnTo>
                <a:close/>
              </a:path>
              <a:path w="1470025" h="1320800">
                <a:moveTo>
                  <a:pt x="1028670" y="1143000"/>
                </a:moveTo>
                <a:lnTo>
                  <a:pt x="979635" y="1143000"/>
                </a:lnTo>
                <a:lnTo>
                  <a:pt x="979635" y="1270000"/>
                </a:lnTo>
                <a:lnTo>
                  <a:pt x="833367" y="1270000"/>
                </a:lnTo>
                <a:lnTo>
                  <a:pt x="809106" y="1282700"/>
                </a:lnTo>
                <a:lnTo>
                  <a:pt x="1199534" y="1282700"/>
                </a:lnTo>
                <a:lnTo>
                  <a:pt x="1253923" y="1257300"/>
                </a:lnTo>
                <a:lnTo>
                  <a:pt x="1028670" y="1257300"/>
                </a:lnTo>
                <a:lnTo>
                  <a:pt x="1028670" y="1143000"/>
                </a:lnTo>
                <a:close/>
              </a:path>
              <a:path w="1470025" h="1320800">
                <a:moveTo>
                  <a:pt x="924725" y="1143000"/>
                </a:moveTo>
                <a:lnTo>
                  <a:pt x="544721" y="1143000"/>
                </a:lnTo>
                <a:lnTo>
                  <a:pt x="563228" y="1155700"/>
                </a:lnTo>
                <a:lnTo>
                  <a:pt x="563228" y="1270000"/>
                </a:lnTo>
                <a:lnTo>
                  <a:pt x="612274" y="1270000"/>
                </a:lnTo>
                <a:lnTo>
                  <a:pt x="612274" y="1155700"/>
                </a:lnTo>
                <a:lnTo>
                  <a:pt x="906213" y="1155700"/>
                </a:lnTo>
                <a:lnTo>
                  <a:pt x="924725" y="1143000"/>
                </a:lnTo>
                <a:close/>
              </a:path>
              <a:path w="1470025" h="1320800">
                <a:moveTo>
                  <a:pt x="906213" y="1155700"/>
                </a:moveTo>
                <a:lnTo>
                  <a:pt x="857178" y="1155700"/>
                </a:lnTo>
                <a:lnTo>
                  <a:pt x="857178" y="1270000"/>
                </a:lnTo>
                <a:lnTo>
                  <a:pt x="906213" y="1270000"/>
                </a:lnTo>
                <a:lnTo>
                  <a:pt x="906213" y="1155700"/>
                </a:lnTo>
                <a:close/>
              </a:path>
              <a:path w="1470025" h="1320800">
                <a:moveTo>
                  <a:pt x="1047454" y="1130300"/>
                </a:moveTo>
                <a:lnTo>
                  <a:pt x="421987" y="1130300"/>
                </a:lnTo>
                <a:lnTo>
                  <a:pt x="440771" y="1143000"/>
                </a:lnTo>
                <a:lnTo>
                  <a:pt x="440771" y="1257300"/>
                </a:lnTo>
                <a:lnTo>
                  <a:pt x="489817" y="1257300"/>
                </a:lnTo>
                <a:lnTo>
                  <a:pt x="489817" y="1143000"/>
                </a:lnTo>
                <a:lnTo>
                  <a:pt x="1028670" y="1143000"/>
                </a:lnTo>
                <a:lnTo>
                  <a:pt x="1047454" y="1130300"/>
                </a:lnTo>
                <a:close/>
              </a:path>
              <a:path w="1470025" h="1320800">
                <a:moveTo>
                  <a:pt x="1151116" y="1130300"/>
                </a:moveTo>
                <a:lnTo>
                  <a:pt x="1102081" y="1130300"/>
                </a:lnTo>
                <a:lnTo>
                  <a:pt x="1102081" y="1244600"/>
                </a:lnTo>
                <a:lnTo>
                  <a:pt x="1084500" y="1257300"/>
                </a:lnTo>
                <a:lnTo>
                  <a:pt x="1253923" y="1257300"/>
                </a:lnTo>
                <a:lnTo>
                  <a:pt x="1301443" y="1244600"/>
                </a:lnTo>
                <a:lnTo>
                  <a:pt x="1151116" y="1244600"/>
                </a:lnTo>
                <a:lnTo>
                  <a:pt x="1151116" y="1130300"/>
                </a:lnTo>
                <a:close/>
              </a:path>
              <a:path w="1470025" h="1320800">
                <a:moveTo>
                  <a:pt x="1151116" y="1117600"/>
                </a:moveTo>
                <a:lnTo>
                  <a:pt x="318325" y="1117600"/>
                </a:lnTo>
                <a:lnTo>
                  <a:pt x="318325" y="1244600"/>
                </a:lnTo>
                <a:lnTo>
                  <a:pt x="367360" y="1244600"/>
                </a:lnTo>
                <a:lnTo>
                  <a:pt x="367360" y="1130300"/>
                </a:lnTo>
                <a:lnTo>
                  <a:pt x="1151116" y="1130300"/>
                </a:lnTo>
                <a:lnTo>
                  <a:pt x="1151116" y="1117600"/>
                </a:lnTo>
                <a:close/>
              </a:path>
              <a:path w="1470025" h="1320800">
                <a:moveTo>
                  <a:pt x="1240375" y="800100"/>
                </a:moveTo>
                <a:lnTo>
                  <a:pt x="1040891" y="800100"/>
                </a:lnTo>
                <a:lnTo>
                  <a:pt x="989751" y="812800"/>
                </a:lnTo>
                <a:lnTo>
                  <a:pt x="934200" y="825500"/>
                </a:lnTo>
                <a:lnTo>
                  <a:pt x="874417" y="825500"/>
                </a:lnTo>
                <a:lnTo>
                  <a:pt x="810580" y="838200"/>
                </a:lnTo>
                <a:lnTo>
                  <a:pt x="1151116" y="838200"/>
                </a:lnTo>
                <a:lnTo>
                  <a:pt x="1151116" y="952500"/>
                </a:lnTo>
                <a:lnTo>
                  <a:pt x="1283374" y="952500"/>
                </a:lnTo>
                <a:lnTo>
                  <a:pt x="1313471" y="965200"/>
                </a:lnTo>
                <a:lnTo>
                  <a:pt x="1332583" y="965200"/>
                </a:lnTo>
                <a:lnTo>
                  <a:pt x="1342902" y="977900"/>
                </a:lnTo>
                <a:lnTo>
                  <a:pt x="1346618" y="990600"/>
                </a:lnTo>
                <a:lnTo>
                  <a:pt x="1338171" y="1003300"/>
                </a:lnTo>
                <a:lnTo>
                  <a:pt x="1317133" y="1016000"/>
                </a:lnTo>
                <a:lnTo>
                  <a:pt x="1284052" y="1028700"/>
                </a:lnTo>
                <a:lnTo>
                  <a:pt x="1239470" y="1041400"/>
                </a:lnTo>
                <a:lnTo>
                  <a:pt x="1204731" y="1054100"/>
                </a:lnTo>
                <a:lnTo>
                  <a:pt x="1165546" y="1066800"/>
                </a:lnTo>
                <a:lnTo>
                  <a:pt x="1122063" y="1079500"/>
                </a:lnTo>
                <a:lnTo>
                  <a:pt x="1074434" y="1079500"/>
                </a:lnTo>
                <a:lnTo>
                  <a:pt x="1022808" y="1092200"/>
                </a:lnTo>
                <a:lnTo>
                  <a:pt x="967335" y="1092200"/>
                </a:lnTo>
                <a:lnTo>
                  <a:pt x="908166" y="1104900"/>
                </a:lnTo>
                <a:lnTo>
                  <a:pt x="1224538" y="1104900"/>
                </a:lnTo>
                <a:lnTo>
                  <a:pt x="1224538" y="1219200"/>
                </a:lnTo>
                <a:lnTo>
                  <a:pt x="1207680" y="1231900"/>
                </a:lnTo>
                <a:lnTo>
                  <a:pt x="1170920" y="1231900"/>
                </a:lnTo>
                <a:lnTo>
                  <a:pt x="1151116" y="1244600"/>
                </a:lnTo>
                <a:lnTo>
                  <a:pt x="1301443" y="1244600"/>
                </a:lnTo>
                <a:lnTo>
                  <a:pt x="1340754" y="1231900"/>
                </a:lnTo>
                <a:lnTo>
                  <a:pt x="1370516" y="1206500"/>
                </a:lnTo>
                <a:lnTo>
                  <a:pt x="1273573" y="1206500"/>
                </a:lnTo>
                <a:lnTo>
                  <a:pt x="1273573" y="1092200"/>
                </a:lnTo>
                <a:lnTo>
                  <a:pt x="1294543" y="1079500"/>
                </a:lnTo>
                <a:lnTo>
                  <a:pt x="1313817" y="1066800"/>
                </a:lnTo>
                <a:lnTo>
                  <a:pt x="1331322" y="1066800"/>
                </a:lnTo>
                <a:lnTo>
                  <a:pt x="1346985" y="1054100"/>
                </a:lnTo>
                <a:lnTo>
                  <a:pt x="1396030" y="1054100"/>
                </a:lnTo>
                <a:lnTo>
                  <a:pt x="1396030" y="990600"/>
                </a:lnTo>
                <a:lnTo>
                  <a:pt x="1395538" y="990600"/>
                </a:lnTo>
                <a:lnTo>
                  <a:pt x="1389775" y="965200"/>
                </a:lnTo>
                <a:lnTo>
                  <a:pt x="1374946" y="939800"/>
                </a:lnTo>
                <a:lnTo>
                  <a:pt x="1200015" y="939800"/>
                </a:lnTo>
                <a:lnTo>
                  <a:pt x="1200015" y="812800"/>
                </a:lnTo>
                <a:lnTo>
                  <a:pt x="1221056" y="812800"/>
                </a:lnTo>
                <a:lnTo>
                  <a:pt x="1240375" y="800100"/>
                </a:lnTo>
                <a:close/>
              </a:path>
              <a:path w="1470025" h="1320800">
                <a:moveTo>
                  <a:pt x="264710" y="1054100"/>
                </a:moveTo>
                <a:lnTo>
                  <a:pt x="122457" y="1054100"/>
                </a:lnTo>
                <a:lnTo>
                  <a:pt x="138121" y="1066800"/>
                </a:lnTo>
                <a:lnTo>
                  <a:pt x="155628" y="1066800"/>
                </a:lnTo>
                <a:lnTo>
                  <a:pt x="174903" y="1079500"/>
                </a:lnTo>
                <a:lnTo>
                  <a:pt x="195868" y="1092200"/>
                </a:lnTo>
                <a:lnTo>
                  <a:pt x="195868" y="1206500"/>
                </a:lnTo>
                <a:lnTo>
                  <a:pt x="244914" y="1206500"/>
                </a:lnTo>
                <a:lnTo>
                  <a:pt x="244914" y="1104900"/>
                </a:lnTo>
                <a:lnTo>
                  <a:pt x="561278" y="1104900"/>
                </a:lnTo>
                <a:lnTo>
                  <a:pt x="502110" y="1092200"/>
                </a:lnTo>
                <a:lnTo>
                  <a:pt x="446638" y="1092200"/>
                </a:lnTo>
                <a:lnTo>
                  <a:pt x="395011" y="1079500"/>
                </a:lnTo>
                <a:lnTo>
                  <a:pt x="347381" y="1079500"/>
                </a:lnTo>
                <a:lnTo>
                  <a:pt x="303897" y="1066800"/>
                </a:lnTo>
                <a:lnTo>
                  <a:pt x="264710" y="1054100"/>
                </a:lnTo>
                <a:close/>
              </a:path>
              <a:path w="1470025" h="1320800">
                <a:moveTo>
                  <a:pt x="1396030" y="1054100"/>
                </a:moveTo>
                <a:lnTo>
                  <a:pt x="1346985" y="1054100"/>
                </a:lnTo>
                <a:lnTo>
                  <a:pt x="1346985" y="1155700"/>
                </a:lnTo>
                <a:lnTo>
                  <a:pt x="1342205" y="1168400"/>
                </a:lnTo>
                <a:lnTo>
                  <a:pt x="1328121" y="1181100"/>
                </a:lnTo>
                <a:lnTo>
                  <a:pt x="1305117" y="1193800"/>
                </a:lnTo>
                <a:lnTo>
                  <a:pt x="1273573" y="1206500"/>
                </a:lnTo>
                <a:lnTo>
                  <a:pt x="1370516" y="1206500"/>
                </a:lnTo>
                <a:lnTo>
                  <a:pt x="1389388" y="1181100"/>
                </a:lnTo>
                <a:lnTo>
                  <a:pt x="1396030" y="1155700"/>
                </a:lnTo>
                <a:lnTo>
                  <a:pt x="1396030" y="1054100"/>
                </a:lnTo>
                <a:close/>
              </a:path>
              <a:path w="1470025" h="1320800">
                <a:moveTo>
                  <a:pt x="1207079" y="1104900"/>
                </a:moveTo>
                <a:lnTo>
                  <a:pt x="262371" y="1104900"/>
                </a:lnTo>
                <a:lnTo>
                  <a:pt x="280457" y="1117600"/>
                </a:lnTo>
                <a:lnTo>
                  <a:pt x="1188989" y="1117600"/>
                </a:lnTo>
                <a:lnTo>
                  <a:pt x="1207079" y="1104900"/>
                </a:lnTo>
                <a:close/>
              </a:path>
              <a:path w="1470025" h="1320800">
                <a:moveTo>
                  <a:pt x="900625" y="1041400"/>
                </a:moveTo>
                <a:lnTo>
                  <a:pt x="411427" y="1041400"/>
                </a:lnTo>
                <a:lnTo>
                  <a:pt x="462128" y="1054100"/>
                </a:lnTo>
                <a:lnTo>
                  <a:pt x="870444" y="1054100"/>
                </a:lnTo>
                <a:lnTo>
                  <a:pt x="900625" y="1041400"/>
                </a:lnTo>
                <a:close/>
              </a:path>
              <a:path w="1470025" h="1320800">
                <a:moveTo>
                  <a:pt x="995652" y="1028700"/>
                </a:moveTo>
                <a:lnTo>
                  <a:pt x="315267" y="1028700"/>
                </a:lnTo>
                <a:lnTo>
                  <a:pt x="362382" y="1041400"/>
                </a:lnTo>
                <a:lnTo>
                  <a:pt x="964359" y="1041400"/>
                </a:lnTo>
                <a:lnTo>
                  <a:pt x="995652" y="1028700"/>
                </a:lnTo>
                <a:close/>
              </a:path>
              <a:path w="1470025" h="1320800">
                <a:moveTo>
                  <a:pt x="955112" y="876300"/>
                </a:moveTo>
                <a:lnTo>
                  <a:pt x="906213" y="876300"/>
                </a:lnTo>
                <a:lnTo>
                  <a:pt x="906213" y="990600"/>
                </a:lnTo>
                <a:lnTo>
                  <a:pt x="883217" y="1003300"/>
                </a:lnTo>
                <a:lnTo>
                  <a:pt x="184172" y="1003300"/>
                </a:lnTo>
                <a:lnTo>
                  <a:pt x="270352" y="1028700"/>
                </a:lnTo>
                <a:lnTo>
                  <a:pt x="1055213" y="1028700"/>
                </a:lnTo>
                <a:lnTo>
                  <a:pt x="1070857" y="1016000"/>
                </a:lnTo>
                <a:lnTo>
                  <a:pt x="1083652" y="1016000"/>
                </a:lnTo>
                <a:lnTo>
                  <a:pt x="1135933" y="1003300"/>
                </a:lnTo>
                <a:lnTo>
                  <a:pt x="1183623" y="990600"/>
                </a:lnTo>
                <a:lnTo>
                  <a:pt x="955112" y="990600"/>
                </a:lnTo>
                <a:lnTo>
                  <a:pt x="955112" y="876300"/>
                </a:lnTo>
                <a:close/>
              </a:path>
              <a:path w="1470025" h="1320800">
                <a:moveTo>
                  <a:pt x="419872" y="990600"/>
                </a:moveTo>
                <a:lnTo>
                  <a:pt x="137891" y="990600"/>
                </a:lnTo>
                <a:lnTo>
                  <a:pt x="154634" y="1003300"/>
                </a:lnTo>
                <a:lnTo>
                  <a:pt x="421641" y="1003300"/>
                </a:lnTo>
                <a:lnTo>
                  <a:pt x="419872" y="990600"/>
                </a:lnTo>
                <a:close/>
              </a:path>
              <a:path w="1470025" h="1320800">
                <a:moveTo>
                  <a:pt x="832655" y="876300"/>
                </a:moveTo>
                <a:lnTo>
                  <a:pt x="489817" y="876300"/>
                </a:lnTo>
                <a:lnTo>
                  <a:pt x="489817" y="1003300"/>
                </a:lnTo>
                <a:lnTo>
                  <a:pt x="538863" y="1003300"/>
                </a:lnTo>
                <a:lnTo>
                  <a:pt x="538863" y="889000"/>
                </a:lnTo>
                <a:lnTo>
                  <a:pt x="832655" y="889000"/>
                </a:lnTo>
                <a:lnTo>
                  <a:pt x="832655" y="876300"/>
                </a:lnTo>
                <a:close/>
              </a:path>
              <a:path w="1470025" h="1320800">
                <a:moveTo>
                  <a:pt x="685801" y="889000"/>
                </a:moveTo>
                <a:lnTo>
                  <a:pt x="636786" y="889000"/>
                </a:lnTo>
                <a:lnTo>
                  <a:pt x="636786" y="1003300"/>
                </a:lnTo>
                <a:lnTo>
                  <a:pt x="685801" y="1003300"/>
                </a:lnTo>
                <a:lnTo>
                  <a:pt x="685801" y="889000"/>
                </a:lnTo>
                <a:close/>
              </a:path>
              <a:path w="1470025" h="1320800">
                <a:moveTo>
                  <a:pt x="832655" y="889000"/>
                </a:moveTo>
                <a:lnTo>
                  <a:pt x="783766" y="889000"/>
                </a:lnTo>
                <a:lnTo>
                  <a:pt x="783766" y="1003300"/>
                </a:lnTo>
                <a:lnTo>
                  <a:pt x="832655" y="1003300"/>
                </a:lnTo>
                <a:lnTo>
                  <a:pt x="832655" y="889000"/>
                </a:lnTo>
                <a:close/>
              </a:path>
              <a:path w="1470025" h="1320800">
                <a:moveTo>
                  <a:pt x="311518" y="977900"/>
                </a:moveTo>
                <a:lnTo>
                  <a:pt x="74154" y="977900"/>
                </a:lnTo>
                <a:lnTo>
                  <a:pt x="73788" y="990600"/>
                </a:lnTo>
                <a:lnTo>
                  <a:pt x="329615" y="990600"/>
                </a:lnTo>
                <a:lnTo>
                  <a:pt x="311518" y="977900"/>
                </a:lnTo>
                <a:close/>
              </a:path>
              <a:path w="1470025" h="1320800">
                <a:moveTo>
                  <a:pt x="955112" y="863600"/>
                </a:moveTo>
                <a:lnTo>
                  <a:pt x="367360" y="863600"/>
                </a:lnTo>
                <a:lnTo>
                  <a:pt x="367360" y="990600"/>
                </a:lnTo>
                <a:lnTo>
                  <a:pt x="416406" y="990600"/>
                </a:lnTo>
                <a:lnTo>
                  <a:pt x="416406" y="876300"/>
                </a:lnTo>
                <a:lnTo>
                  <a:pt x="955112" y="876300"/>
                </a:lnTo>
                <a:lnTo>
                  <a:pt x="955112" y="863600"/>
                </a:lnTo>
                <a:close/>
              </a:path>
              <a:path w="1470025" h="1320800">
                <a:moveTo>
                  <a:pt x="1077558" y="863600"/>
                </a:moveTo>
                <a:lnTo>
                  <a:pt x="1028670" y="863600"/>
                </a:lnTo>
                <a:lnTo>
                  <a:pt x="1028670" y="977900"/>
                </a:lnTo>
                <a:lnTo>
                  <a:pt x="1011091" y="977900"/>
                </a:lnTo>
                <a:lnTo>
                  <a:pt x="992971" y="990600"/>
                </a:lnTo>
                <a:lnTo>
                  <a:pt x="1183623" y="990600"/>
                </a:lnTo>
                <a:lnTo>
                  <a:pt x="1225816" y="977900"/>
                </a:lnTo>
                <a:lnTo>
                  <a:pt x="1261605" y="965200"/>
                </a:lnTo>
                <a:lnTo>
                  <a:pt x="1077558" y="965200"/>
                </a:lnTo>
                <a:lnTo>
                  <a:pt x="1077558" y="863600"/>
                </a:lnTo>
                <a:close/>
              </a:path>
              <a:path w="1470025" h="1320800">
                <a:moveTo>
                  <a:pt x="49265" y="711200"/>
                </a:moveTo>
                <a:lnTo>
                  <a:pt x="0" y="711200"/>
                </a:lnTo>
                <a:lnTo>
                  <a:pt x="0" y="889000"/>
                </a:lnTo>
                <a:lnTo>
                  <a:pt x="5379" y="914400"/>
                </a:lnTo>
                <a:lnTo>
                  <a:pt x="20681" y="927100"/>
                </a:lnTo>
                <a:lnTo>
                  <a:pt x="44929" y="952500"/>
                </a:lnTo>
                <a:lnTo>
                  <a:pt x="77149" y="965200"/>
                </a:lnTo>
                <a:lnTo>
                  <a:pt x="75348" y="977900"/>
                </a:lnTo>
                <a:lnTo>
                  <a:pt x="293959" y="977900"/>
                </a:lnTo>
                <a:lnTo>
                  <a:pt x="293959" y="965200"/>
                </a:lnTo>
                <a:lnTo>
                  <a:pt x="197359" y="965200"/>
                </a:lnTo>
                <a:lnTo>
                  <a:pt x="182853" y="952500"/>
                </a:lnTo>
                <a:lnTo>
                  <a:pt x="171502" y="952500"/>
                </a:lnTo>
                <a:lnTo>
                  <a:pt x="171502" y="939800"/>
                </a:lnTo>
                <a:lnTo>
                  <a:pt x="122457" y="939800"/>
                </a:lnTo>
                <a:lnTo>
                  <a:pt x="108467" y="927100"/>
                </a:lnTo>
                <a:lnTo>
                  <a:pt x="108227" y="927100"/>
                </a:lnTo>
                <a:lnTo>
                  <a:pt x="82732" y="914400"/>
                </a:lnTo>
                <a:lnTo>
                  <a:pt x="64194" y="901700"/>
                </a:lnTo>
                <a:lnTo>
                  <a:pt x="52876" y="901700"/>
                </a:lnTo>
                <a:lnTo>
                  <a:pt x="49045" y="889000"/>
                </a:lnTo>
                <a:lnTo>
                  <a:pt x="49045" y="787400"/>
                </a:lnTo>
                <a:lnTo>
                  <a:pt x="191184" y="787400"/>
                </a:lnTo>
                <a:lnTo>
                  <a:pt x="156403" y="774700"/>
                </a:lnTo>
                <a:lnTo>
                  <a:pt x="111568" y="762000"/>
                </a:lnTo>
                <a:lnTo>
                  <a:pt x="78403" y="749300"/>
                </a:lnTo>
                <a:lnTo>
                  <a:pt x="57453" y="723900"/>
                </a:lnTo>
                <a:lnTo>
                  <a:pt x="49265" y="711200"/>
                </a:lnTo>
                <a:close/>
              </a:path>
              <a:path w="1470025" h="1320800">
                <a:moveTo>
                  <a:pt x="1077558" y="850900"/>
                </a:moveTo>
                <a:lnTo>
                  <a:pt x="244914" y="850900"/>
                </a:lnTo>
                <a:lnTo>
                  <a:pt x="244914" y="965200"/>
                </a:lnTo>
                <a:lnTo>
                  <a:pt x="293959" y="965200"/>
                </a:lnTo>
                <a:lnTo>
                  <a:pt x="293959" y="863600"/>
                </a:lnTo>
                <a:lnTo>
                  <a:pt x="1077558" y="863600"/>
                </a:lnTo>
                <a:lnTo>
                  <a:pt x="1077558" y="850900"/>
                </a:lnTo>
                <a:close/>
              </a:path>
              <a:path w="1470025" h="1320800">
                <a:moveTo>
                  <a:pt x="1266139" y="952500"/>
                </a:moveTo>
                <a:lnTo>
                  <a:pt x="1134209" y="952500"/>
                </a:lnTo>
                <a:lnTo>
                  <a:pt x="1116312" y="965200"/>
                </a:lnTo>
                <a:lnTo>
                  <a:pt x="1261605" y="965200"/>
                </a:lnTo>
                <a:lnTo>
                  <a:pt x="1266139" y="952500"/>
                </a:lnTo>
                <a:close/>
              </a:path>
              <a:path w="1470025" h="1320800">
                <a:moveTo>
                  <a:pt x="273907" y="800100"/>
                </a:moveTo>
                <a:lnTo>
                  <a:pt x="82115" y="800100"/>
                </a:lnTo>
                <a:lnTo>
                  <a:pt x="101418" y="812800"/>
                </a:lnTo>
                <a:lnTo>
                  <a:pt x="122457" y="812800"/>
                </a:lnTo>
                <a:lnTo>
                  <a:pt x="122457" y="939800"/>
                </a:lnTo>
                <a:lnTo>
                  <a:pt x="171502" y="939800"/>
                </a:lnTo>
                <a:lnTo>
                  <a:pt x="171502" y="838200"/>
                </a:lnTo>
                <a:lnTo>
                  <a:pt x="550548" y="838200"/>
                </a:lnTo>
                <a:lnTo>
                  <a:pt x="487835" y="825500"/>
                </a:lnTo>
                <a:lnTo>
                  <a:pt x="373188" y="825500"/>
                </a:lnTo>
                <a:lnTo>
                  <a:pt x="321553" y="812800"/>
                </a:lnTo>
                <a:lnTo>
                  <a:pt x="273907" y="800100"/>
                </a:lnTo>
                <a:close/>
              </a:path>
              <a:path w="1470025" h="1320800">
                <a:moveTo>
                  <a:pt x="1322462" y="787400"/>
                </a:moveTo>
                <a:lnTo>
                  <a:pt x="1273573" y="787400"/>
                </a:lnTo>
                <a:lnTo>
                  <a:pt x="1273573" y="889000"/>
                </a:lnTo>
                <a:lnTo>
                  <a:pt x="1270819" y="889000"/>
                </a:lnTo>
                <a:lnTo>
                  <a:pt x="1262558" y="901700"/>
                </a:lnTo>
                <a:lnTo>
                  <a:pt x="1251303" y="914400"/>
                </a:lnTo>
                <a:lnTo>
                  <a:pt x="1237023" y="914400"/>
                </a:lnTo>
                <a:lnTo>
                  <a:pt x="1219875" y="927100"/>
                </a:lnTo>
                <a:lnTo>
                  <a:pt x="1200015" y="939800"/>
                </a:lnTo>
                <a:lnTo>
                  <a:pt x="1374946" y="939800"/>
                </a:lnTo>
                <a:lnTo>
                  <a:pt x="1350950" y="927100"/>
                </a:lnTo>
                <a:lnTo>
                  <a:pt x="1317687" y="914400"/>
                </a:lnTo>
                <a:lnTo>
                  <a:pt x="1320807" y="901700"/>
                </a:lnTo>
                <a:lnTo>
                  <a:pt x="1322462" y="889000"/>
                </a:lnTo>
                <a:lnTo>
                  <a:pt x="1322462" y="787400"/>
                </a:lnTo>
                <a:close/>
              </a:path>
              <a:path w="1470025" h="1320800">
                <a:moveTo>
                  <a:pt x="1115511" y="838200"/>
                </a:moveTo>
                <a:lnTo>
                  <a:pt x="207038" y="838200"/>
                </a:lnTo>
                <a:lnTo>
                  <a:pt x="225704" y="850900"/>
                </a:lnTo>
                <a:lnTo>
                  <a:pt x="1096828" y="850900"/>
                </a:lnTo>
                <a:lnTo>
                  <a:pt x="1115511" y="838200"/>
                </a:lnTo>
                <a:close/>
              </a:path>
              <a:path w="1470025" h="1320800">
                <a:moveTo>
                  <a:pt x="191184" y="787400"/>
                </a:moveTo>
                <a:lnTo>
                  <a:pt x="49045" y="787400"/>
                </a:lnTo>
                <a:lnTo>
                  <a:pt x="64630" y="800100"/>
                </a:lnTo>
                <a:lnTo>
                  <a:pt x="230401" y="800100"/>
                </a:lnTo>
                <a:lnTo>
                  <a:pt x="191184" y="787400"/>
                </a:lnTo>
                <a:close/>
              </a:path>
              <a:path w="1470025" h="1320800">
                <a:moveTo>
                  <a:pt x="520133" y="546100"/>
                </a:moveTo>
                <a:lnTo>
                  <a:pt x="269426" y="546100"/>
                </a:lnTo>
                <a:lnTo>
                  <a:pt x="269426" y="660400"/>
                </a:lnTo>
                <a:lnTo>
                  <a:pt x="168015" y="660400"/>
                </a:lnTo>
                <a:lnTo>
                  <a:pt x="200526" y="685800"/>
                </a:lnTo>
                <a:lnTo>
                  <a:pt x="243762" y="711200"/>
                </a:lnTo>
                <a:lnTo>
                  <a:pt x="296932" y="723900"/>
                </a:lnTo>
                <a:lnTo>
                  <a:pt x="358271" y="749300"/>
                </a:lnTo>
                <a:lnTo>
                  <a:pt x="1238527" y="749300"/>
                </a:lnTo>
                <a:lnTo>
                  <a:pt x="1214147" y="756621"/>
                </a:lnTo>
                <a:lnTo>
                  <a:pt x="1206954" y="762000"/>
                </a:lnTo>
                <a:lnTo>
                  <a:pt x="1187637" y="774700"/>
                </a:lnTo>
                <a:lnTo>
                  <a:pt x="1166058" y="774700"/>
                </a:lnTo>
                <a:lnTo>
                  <a:pt x="1129223" y="787400"/>
                </a:lnTo>
                <a:lnTo>
                  <a:pt x="1087441" y="800100"/>
                </a:lnTo>
                <a:lnTo>
                  <a:pt x="1257904" y="800100"/>
                </a:lnTo>
                <a:lnTo>
                  <a:pt x="1273573" y="787400"/>
                </a:lnTo>
                <a:lnTo>
                  <a:pt x="1322462" y="787400"/>
                </a:lnTo>
                <a:lnTo>
                  <a:pt x="1322462" y="736600"/>
                </a:lnTo>
                <a:lnTo>
                  <a:pt x="597538" y="736600"/>
                </a:lnTo>
                <a:lnTo>
                  <a:pt x="586122" y="723900"/>
                </a:lnTo>
                <a:lnTo>
                  <a:pt x="492097" y="723900"/>
                </a:lnTo>
                <a:lnTo>
                  <a:pt x="481239" y="711200"/>
                </a:lnTo>
                <a:lnTo>
                  <a:pt x="440771" y="711200"/>
                </a:lnTo>
                <a:lnTo>
                  <a:pt x="440771" y="698500"/>
                </a:lnTo>
                <a:lnTo>
                  <a:pt x="372013" y="698500"/>
                </a:lnTo>
                <a:lnTo>
                  <a:pt x="353129" y="685800"/>
                </a:lnTo>
                <a:lnTo>
                  <a:pt x="318325" y="685800"/>
                </a:lnTo>
                <a:lnTo>
                  <a:pt x="318325" y="558800"/>
                </a:lnTo>
                <a:lnTo>
                  <a:pt x="575588" y="558800"/>
                </a:lnTo>
                <a:lnTo>
                  <a:pt x="520133" y="546100"/>
                </a:lnTo>
                <a:close/>
              </a:path>
              <a:path w="1470025" h="1320800">
                <a:moveTo>
                  <a:pt x="1006919" y="774700"/>
                </a:moveTo>
                <a:lnTo>
                  <a:pt x="610198" y="774700"/>
                </a:lnTo>
                <a:lnTo>
                  <a:pt x="661068" y="787400"/>
                </a:lnTo>
                <a:lnTo>
                  <a:pt x="955719" y="787400"/>
                </a:lnTo>
                <a:lnTo>
                  <a:pt x="1006919" y="774700"/>
                </a:lnTo>
                <a:close/>
              </a:path>
              <a:path w="1470025" h="1320800">
                <a:moveTo>
                  <a:pt x="1151697" y="762000"/>
                </a:moveTo>
                <a:lnTo>
                  <a:pt x="467946" y="762000"/>
                </a:lnTo>
                <a:lnTo>
                  <a:pt x="513438" y="774700"/>
                </a:lnTo>
                <a:lnTo>
                  <a:pt x="1105141" y="774700"/>
                </a:lnTo>
                <a:lnTo>
                  <a:pt x="1151697" y="762000"/>
                </a:lnTo>
                <a:close/>
              </a:path>
              <a:path w="1470025" h="1320800">
                <a:moveTo>
                  <a:pt x="1223939" y="749300"/>
                </a:moveTo>
                <a:lnTo>
                  <a:pt x="383737" y="749300"/>
                </a:lnTo>
                <a:lnTo>
                  <a:pt x="424646" y="762000"/>
                </a:lnTo>
                <a:lnTo>
                  <a:pt x="1196237" y="762000"/>
                </a:lnTo>
                <a:lnTo>
                  <a:pt x="1214147" y="756621"/>
                </a:lnTo>
                <a:lnTo>
                  <a:pt x="1223939" y="749300"/>
                </a:lnTo>
                <a:close/>
              </a:path>
              <a:path w="1470025" h="1320800">
                <a:moveTo>
                  <a:pt x="1238527" y="749300"/>
                </a:moveTo>
                <a:lnTo>
                  <a:pt x="1223939" y="749300"/>
                </a:lnTo>
                <a:lnTo>
                  <a:pt x="1214147" y="756621"/>
                </a:lnTo>
                <a:lnTo>
                  <a:pt x="1238527" y="749300"/>
                </a:lnTo>
                <a:close/>
              </a:path>
              <a:path w="1470025" h="1320800">
                <a:moveTo>
                  <a:pt x="685675" y="609600"/>
                </a:moveTo>
                <a:lnTo>
                  <a:pt x="636786" y="609600"/>
                </a:lnTo>
                <a:lnTo>
                  <a:pt x="636786" y="736600"/>
                </a:lnTo>
                <a:lnTo>
                  <a:pt x="685675" y="736600"/>
                </a:lnTo>
                <a:lnTo>
                  <a:pt x="685675" y="609600"/>
                </a:lnTo>
                <a:close/>
              </a:path>
              <a:path w="1470025" h="1320800">
                <a:moveTo>
                  <a:pt x="832655" y="622300"/>
                </a:moveTo>
                <a:lnTo>
                  <a:pt x="783641" y="622300"/>
                </a:lnTo>
                <a:lnTo>
                  <a:pt x="783641" y="736600"/>
                </a:lnTo>
                <a:lnTo>
                  <a:pt x="832655" y="736600"/>
                </a:lnTo>
                <a:lnTo>
                  <a:pt x="832655" y="622300"/>
                </a:lnTo>
                <a:close/>
              </a:path>
              <a:path w="1470025" h="1320800">
                <a:moveTo>
                  <a:pt x="979635" y="609600"/>
                </a:moveTo>
                <a:lnTo>
                  <a:pt x="930578" y="609600"/>
                </a:lnTo>
                <a:lnTo>
                  <a:pt x="930578" y="736600"/>
                </a:lnTo>
                <a:lnTo>
                  <a:pt x="979635" y="736600"/>
                </a:lnTo>
                <a:lnTo>
                  <a:pt x="979635" y="609600"/>
                </a:lnTo>
                <a:close/>
              </a:path>
              <a:path w="1470025" h="1320800">
                <a:moveTo>
                  <a:pt x="1224538" y="584200"/>
                </a:moveTo>
                <a:lnTo>
                  <a:pt x="1175608" y="584200"/>
                </a:lnTo>
                <a:lnTo>
                  <a:pt x="1175608" y="711200"/>
                </a:lnTo>
                <a:lnTo>
                  <a:pt x="1134133" y="711200"/>
                </a:lnTo>
                <a:lnTo>
                  <a:pt x="1121096" y="723900"/>
                </a:lnTo>
                <a:lnTo>
                  <a:pt x="1020934" y="723900"/>
                </a:lnTo>
                <a:lnTo>
                  <a:pt x="1009990" y="736600"/>
                </a:lnTo>
                <a:lnTo>
                  <a:pt x="1322462" y="736600"/>
                </a:lnTo>
                <a:lnTo>
                  <a:pt x="1322462" y="723900"/>
                </a:lnTo>
                <a:lnTo>
                  <a:pt x="1382489" y="698500"/>
                </a:lnTo>
                <a:lnTo>
                  <a:pt x="1224538" y="698500"/>
                </a:lnTo>
                <a:lnTo>
                  <a:pt x="1224538" y="584200"/>
                </a:lnTo>
                <a:close/>
              </a:path>
              <a:path w="1470025" h="1320800">
                <a:moveTo>
                  <a:pt x="1102081" y="596900"/>
                </a:moveTo>
                <a:lnTo>
                  <a:pt x="514340" y="596900"/>
                </a:lnTo>
                <a:lnTo>
                  <a:pt x="514340" y="723900"/>
                </a:lnTo>
                <a:lnTo>
                  <a:pt x="563228" y="723900"/>
                </a:lnTo>
                <a:lnTo>
                  <a:pt x="563228" y="609600"/>
                </a:lnTo>
                <a:lnTo>
                  <a:pt x="1102081" y="609600"/>
                </a:lnTo>
                <a:lnTo>
                  <a:pt x="1102081" y="596900"/>
                </a:lnTo>
                <a:close/>
              </a:path>
              <a:path w="1470025" h="1320800">
                <a:moveTo>
                  <a:pt x="1102081" y="609600"/>
                </a:moveTo>
                <a:lnTo>
                  <a:pt x="1053035" y="609600"/>
                </a:lnTo>
                <a:lnTo>
                  <a:pt x="1053035" y="723900"/>
                </a:lnTo>
                <a:lnTo>
                  <a:pt x="1102081" y="723900"/>
                </a:lnTo>
                <a:lnTo>
                  <a:pt x="1102081" y="609600"/>
                </a:lnTo>
                <a:close/>
              </a:path>
              <a:path w="1470025" h="1320800">
                <a:moveTo>
                  <a:pt x="196234" y="444500"/>
                </a:moveTo>
                <a:lnTo>
                  <a:pt x="146979" y="444500"/>
                </a:lnTo>
                <a:lnTo>
                  <a:pt x="146979" y="622300"/>
                </a:lnTo>
                <a:lnTo>
                  <a:pt x="83771" y="635000"/>
                </a:lnTo>
                <a:lnTo>
                  <a:pt x="38405" y="660400"/>
                </a:lnTo>
                <a:lnTo>
                  <a:pt x="10645" y="685800"/>
                </a:lnTo>
                <a:lnTo>
                  <a:pt x="251" y="711200"/>
                </a:lnTo>
                <a:lnTo>
                  <a:pt x="56147" y="711200"/>
                </a:lnTo>
                <a:lnTo>
                  <a:pt x="75419" y="698500"/>
                </a:lnTo>
                <a:lnTo>
                  <a:pt x="111218" y="673100"/>
                </a:lnTo>
                <a:lnTo>
                  <a:pt x="167680" y="660400"/>
                </a:lnTo>
                <a:lnTo>
                  <a:pt x="243153" y="660400"/>
                </a:lnTo>
                <a:lnTo>
                  <a:pt x="222292" y="647700"/>
                </a:lnTo>
                <a:lnTo>
                  <a:pt x="207151" y="635000"/>
                </a:lnTo>
                <a:lnTo>
                  <a:pt x="198035" y="622300"/>
                </a:lnTo>
                <a:lnTo>
                  <a:pt x="195868" y="622300"/>
                </a:lnTo>
                <a:lnTo>
                  <a:pt x="195868" y="520700"/>
                </a:lnTo>
                <a:lnTo>
                  <a:pt x="338163" y="520700"/>
                </a:lnTo>
                <a:lnTo>
                  <a:pt x="303383" y="508000"/>
                </a:lnTo>
                <a:lnTo>
                  <a:pt x="258889" y="495300"/>
                </a:lnTo>
                <a:lnTo>
                  <a:pt x="225860" y="469900"/>
                </a:lnTo>
                <a:lnTo>
                  <a:pt x="204806" y="457200"/>
                </a:lnTo>
                <a:lnTo>
                  <a:pt x="196234" y="444500"/>
                </a:lnTo>
                <a:close/>
              </a:path>
              <a:path w="1470025" h="1320800">
                <a:moveTo>
                  <a:pt x="1243797" y="571500"/>
                </a:moveTo>
                <a:lnTo>
                  <a:pt x="372613" y="571500"/>
                </a:lnTo>
                <a:lnTo>
                  <a:pt x="391883" y="584200"/>
                </a:lnTo>
                <a:lnTo>
                  <a:pt x="391883" y="698500"/>
                </a:lnTo>
                <a:lnTo>
                  <a:pt x="440771" y="698500"/>
                </a:lnTo>
                <a:lnTo>
                  <a:pt x="440771" y="584200"/>
                </a:lnTo>
                <a:lnTo>
                  <a:pt x="1224538" y="584200"/>
                </a:lnTo>
                <a:lnTo>
                  <a:pt x="1243797" y="571500"/>
                </a:lnTo>
                <a:close/>
              </a:path>
              <a:path w="1470025" h="1320800">
                <a:moveTo>
                  <a:pt x="1346985" y="546100"/>
                </a:moveTo>
                <a:lnTo>
                  <a:pt x="1096253" y="546100"/>
                </a:lnTo>
                <a:lnTo>
                  <a:pt x="1040776" y="558800"/>
                </a:lnTo>
                <a:lnTo>
                  <a:pt x="1298065" y="558800"/>
                </a:lnTo>
                <a:lnTo>
                  <a:pt x="1298065" y="685800"/>
                </a:lnTo>
                <a:lnTo>
                  <a:pt x="1268528" y="685800"/>
                </a:lnTo>
                <a:lnTo>
                  <a:pt x="1258851" y="698500"/>
                </a:lnTo>
                <a:lnTo>
                  <a:pt x="1382489" y="698500"/>
                </a:lnTo>
                <a:lnTo>
                  <a:pt x="1428864" y="673100"/>
                </a:lnTo>
                <a:lnTo>
                  <a:pt x="1443824" y="660400"/>
                </a:lnTo>
                <a:lnTo>
                  <a:pt x="1346985" y="660400"/>
                </a:lnTo>
                <a:lnTo>
                  <a:pt x="1346985" y="546100"/>
                </a:lnTo>
                <a:close/>
              </a:path>
              <a:path w="1470025" h="1320800">
                <a:moveTo>
                  <a:pt x="1406166" y="381000"/>
                </a:moveTo>
                <a:lnTo>
                  <a:pt x="1278809" y="381000"/>
                </a:lnTo>
                <a:lnTo>
                  <a:pt x="1346771" y="406400"/>
                </a:lnTo>
                <a:lnTo>
                  <a:pt x="1389584" y="419100"/>
                </a:lnTo>
                <a:lnTo>
                  <a:pt x="1412354" y="431800"/>
                </a:lnTo>
                <a:lnTo>
                  <a:pt x="1420187" y="444500"/>
                </a:lnTo>
                <a:lnTo>
                  <a:pt x="1411922" y="457200"/>
                </a:lnTo>
                <a:lnTo>
                  <a:pt x="1390945" y="469900"/>
                </a:lnTo>
                <a:lnTo>
                  <a:pt x="1357803" y="495300"/>
                </a:lnTo>
                <a:lnTo>
                  <a:pt x="1313038" y="508000"/>
                </a:lnTo>
                <a:lnTo>
                  <a:pt x="1278258" y="520700"/>
                </a:lnTo>
                <a:lnTo>
                  <a:pt x="1420396" y="520700"/>
                </a:lnTo>
                <a:lnTo>
                  <a:pt x="1420396" y="622300"/>
                </a:lnTo>
                <a:lnTo>
                  <a:pt x="1415619" y="622300"/>
                </a:lnTo>
                <a:lnTo>
                  <a:pt x="1401541" y="635000"/>
                </a:lnTo>
                <a:lnTo>
                  <a:pt x="1378537" y="647700"/>
                </a:lnTo>
                <a:lnTo>
                  <a:pt x="1346985" y="660400"/>
                </a:lnTo>
                <a:lnTo>
                  <a:pt x="1443824" y="660400"/>
                </a:lnTo>
                <a:lnTo>
                  <a:pt x="1458783" y="647700"/>
                </a:lnTo>
                <a:lnTo>
                  <a:pt x="1469442" y="622300"/>
                </a:lnTo>
                <a:lnTo>
                  <a:pt x="1469442" y="444500"/>
                </a:lnTo>
                <a:lnTo>
                  <a:pt x="1469190" y="444500"/>
                </a:lnTo>
                <a:lnTo>
                  <a:pt x="1458412" y="419100"/>
                </a:lnTo>
                <a:lnTo>
                  <a:pt x="1429659" y="393700"/>
                </a:lnTo>
                <a:lnTo>
                  <a:pt x="1406166" y="381000"/>
                </a:lnTo>
                <a:close/>
              </a:path>
              <a:path w="1470025" h="1320800">
                <a:moveTo>
                  <a:pt x="893754" y="609600"/>
                </a:moveTo>
                <a:lnTo>
                  <a:pt x="722642" y="609600"/>
                </a:lnTo>
                <a:lnTo>
                  <a:pt x="741116" y="622300"/>
                </a:lnTo>
                <a:lnTo>
                  <a:pt x="875289" y="622300"/>
                </a:lnTo>
                <a:lnTo>
                  <a:pt x="893754" y="609600"/>
                </a:lnTo>
                <a:close/>
              </a:path>
              <a:path w="1470025" h="1320800">
                <a:moveTo>
                  <a:pt x="1175608" y="584200"/>
                </a:moveTo>
                <a:lnTo>
                  <a:pt x="440771" y="584200"/>
                </a:lnTo>
                <a:lnTo>
                  <a:pt x="458769" y="596900"/>
                </a:lnTo>
                <a:lnTo>
                  <a:pt x="1157634" y="596900"/>
                </a:lnTo>
                <a:lnTo>
                  <a:pt x="1175608" y="584200"/>
                </a:lnTo>
                <a:close/>
              </a:path>
              <a:path w="1470025" h="1320800">
                <a:moveTo>
                  <a:pt x="634728" y="558800"/>
                </a:moveTo>
                <a:lnTo>
                  <a:pt x="318325" y="558800"/>
                </a:lnTo>
                <a:lnTo>
                  <a:pt x="335833" y="571500"/>
                </a:lnTo>
                <a:lnTo>
                  <a:pt x="697402" y="571500"/>
                </a:lnTo>
                <a:lnTo>
                  <a:pt x="634728" y="558800"/>
                </a:lnTo>
                <a:close/>
              </a:path>
              <a:path w="1470025" h="1320800">
                <a:moveTo>
                  <a:pt x="1298065" y="558800"/>
                </a:moveTo>
                <a:lnTo>
                  <a:pt x="981606" y="558800"/>
                </a:lnTo>
                <a:lnTo>
                  <a:pt x="918893" y="571500"/>
                </a:lnTo>
                <a:lnTo>
                  <a:pt x="1280555" y="571500"/>
                </a:lnTo>
                <a:lnTo>
                  <a:pt x="1298065" y="558800"/>
                </a:lnTo>
                <a:close/>
              </a:path>
              <a:path w="1470025" h="1320800">
                <a:moveTo>
                  <a:pt x="377378" y="520700"/>
                </a:moveTo>
                <a:lnTo>
                  <a:pt x="211537" y="520700"/>
                </a:lnTo>
                <a:lnTo>
                  <a:pt x="229066" y="533400"/>
                </a:lnTo>
                <a:lnTo>
                  <a:pt x="248385" y="546100"/>
                </a:lnTo>
                <a:lnTo>
                  <a:pt x="468513" y="546100"/>
                </a:lnTo>
                <a:lnTo>
                  <a:pt x="420878" y="533400"/>
                </a:lnTo>
                <a:lnTo>
                  <a:pt x="377378" y="520700"/>
                </a:lnTo>
                <a:close/>
              </a:path>
              <a:path w="1470025" h="1320800">
                <a:moveTo>
                  <a:pt x="1404813" y="520700"/>
                </a:moveTo>
                <a:lnTo>
                  <a:pt x="1239040" y="520700"/>
                </a:lnTo>
                <a:lnTo>
                  <a:pt x="1195534" y="533400"/>
                </a:lnTo>
                <a:lnTo>
                  <a:pt x="1147889" y="546100"/>
                </a:lnTo>
                <a:lnTo>
                  <a:pt x="1368028" y="546100"/>
                </a:lnTo>
                <a:lnTo>
                  <a:pt x="1387330" y="533400"/>
                </a:lnTo>
                <a:lnTo>
                  <a:pt x="1404813" y="520700"/>
                </a:lnTo>
                <a:close/>
              </a:path>
              <a:path w="1470025" h="1320800">
                <a:moveTo>
                  <a:pt x="872856" y="482600"/>
                </a:moveTo>
                <a:lnTo>
                  <a:pt x="482355" y="482600"/>
                </a:lnTo>
                <a:lnTo>
                  <a:pt x="513387" y="495300"/>
                </a:lnTo>
                <a:lnTo>
                  <a:pt x="816927" y="495300"/>
                </a:lnTo>
                <a:lnTo>
                  <a:pt x="872856" y="482600"/>
                </a:lnTo>
                <a:close/>
              </a:path>
              <a:path w="1470025" h="1320800">
                <a:moveTo>
                  <a:pt x="978758" y="469900"/>
                </a:moveTo>
                <a:lnTo>
                  <a:pt x="348906" y="469900"/>
                </a:lnTo>
                <a:lnTo>
                  <a:pt x="391276" y="482600"/>
                </a:lnTo>
                <a:lnTo>
                  <a:pt x="926901" y="482600"/>
                </a:lnTo>
                <a:lnTo>
                  <a:pt x="978758" y="469900"/>
                </a:lnTo>
                <a:close/>
              </a:path>
              <a:path w="1470025" h="1320800">
                <a:moveTo>
                  <a:pt x="1158163" y="431800"/>
                </a:moveTo>
                <a:lnTo>
                  <a:pt x="851512" y="431800"/>
                </a:lnTo>
                <a:lnTo>
                  <a:pt x="832655" y="444500"/>
                </a:lnTo>
                <a:lnTo>
                  <a:pt x="216430" y="444500"/>
                </a:lnTo>
                <a:lnTo>
                  <a:pt x="223840" y="457200"/>
                </a:lnTo>
                <a:lnTo>
                  <a:pt x="268749" y="457200"/>
                </a:lnTo>
                <a:lnTo>
                  <a:pt x="308008" y="469900"/>
                </a:lnTo>
                <a:lnTo>
                  <a:pt x="1028119" y="469900"/>
                </a:lnTo>
                <a:lnTo>
                  <a:pt x="1074678" y="457200"/>
                </a:lnTo>
                <a:lnTo>
                  <a:pt x="1118128" y="444500"/>
                </a:lnTo>
                <a:lnTo>
                  <a:pt x="1158163" y="431800"/>
                </a:lnTo>
                <a:close/>
              </a:path>
              <a:path w="1470025" h="1320800">
                <a:moveTo>
                  <a:pt x="471223" y="431800"/>
                </a:moveTo>
                <a:lnTo>
                  <a:pt x="148299" y="431800"/>
                </a:lnTo>
                <a:lnTo>
                  <a:pt x="147566" y="444500"/>
                </a:lnTo>
                <a:lnTo>
                  <a:pt x="489817" y="444500"/>
                </a:lnTo>
                <a:lnTo>
                  <a:pt x="471223" y="431800"/>
                </a:lnTo>
                <a:close/>
              </a:path>
              <a:path w="1470025" h="1320800">
                <a:moveTo>
                  <a:pt x="538863" y="317500"/>
                </a:moveTo>
                <a:lnTo>
                  <a:pt x="489817" y="317500"/>
                </a:lnTo>
                <a:lnTo>
                  <a:pt x="489817" y="444500"/>
                </a:lnTo>
                <a:lnTo>
                  <a:pt x="538863" y="444500"/>
                </a:lnTo>
                <a:lnTo>
                  <a:pt x="538863" y="317500"/>
                </a:lnTo>
                <a:close/>
              </a:path>
              <a:path w="1470025" h="1320800">
                <a:moveTo>
                  <a:pt x="685675" y="317500"/>
                </a:moveTo>
                <a:lnTo>
                  <a:pt x="636786" y="317500"/>
                </a:lnTo>
                <a:lnTo>
                  <a:pt x="636786" y="444500"/>
                </a:lnTo>
                <a:lnTo>
                  <a:pt x="685675" y="444500"/>
                </a:lnTo>
                <a:lnTo>
                  <a:pt x="685675" y="317500"/>
                </a:lnTo>
                <a:close/>
              </a:path>
              <a:path w="1470025" h="1320800">
                <a:moveTo>
                  <a:pt x="832655" y="317500"/>
                </a:moveTo>
                <a:lnTo>
                  <a:pt x="783766" y="317500"/>
                </a:lnTo>
                <a:lnTo>
                  <a:pt x="783766" y="444500"/>
                </a:lnTo>
                <a:lnTo>
                  <a:pt x="832655" y="444500"/>
                </a:lnTo>
                <a:lnTo>
                  <a:pt x="832655" y="317500"/>
                </a:lnTo>
                <a:close/>
              </a:path>
              <a:path w="1470025" h="1320800">
                <a:moveTo>
                  <a:pt x="1126824" y="38100"/>
                </a:moveTo>
                <a:lnTo>
                  <a:pt x="195663" y="38100"/>
                </a:lnTo>
                <a:lnTo>
                  <a:pt x="144050" y="50800"/>
                </a:lnTo>
                <a:lnTo>
                  <a:pt x="97927" y="63500"/>
                </a:lnTo>
                <a:lnTo>
                  <a:pt x="58896" y="88900"/>
                </a:lnTo>
                <a:lnTo>
                  <a:pt x="28559" y="101600"/>
                </a:lnTo>
                <a:lnTo>
                  <a:pt x="8519" y="127000"/>
                </a:lnTo>
                <a:lnTo>
                  <a:pt x="376" y="152400"/>
                </a:lnTo>
                <a:lnTo>
                  <a:pt x="0" y="152400"/>
                </a:lnTo>
                <a:lnTo>
                  <a:pt x="0" y="317500"/>
                </a:lnTo>
                <a:lnTo>
                  <a:pt x="10848" y="355600"/>
                </a:lnTo>
                <a:lnTo>
                  <a:pt x="41291" y="381000"/>
                </a:lnTo>
                <a:lnTo>
                  <a:pt x="88462" y="406400"/>
                </a:lnTo>
                <a:lnTo>
                  <a:pt x="149492" y="431800"/>
                </a:lnTo>
                <a:lnTo>
                  <a:pt x="357444" y="431800"/>
                </a:lnTo>
                <a:lnTo>
                  <a:pt x="352669" y="419100"/>
                </a:lnTo>
                <a:lnTo>
                  <a:pt x="293959" y="419100"/>
                </a:lnTo>
                <a:lnTo>
                  <a:pt x="293959" y="406400"/>
                </a:lnTo>
                <a:lnTo>
                  <a:pt x="216545" y="406400"/>
                </a:lnTo>
                <a:lnTo>
                  <a:pt x="207145" y="393700"/>
                </a:lnTo>
                <a:lnTo>
                  <a:pt x="171502" y="393700"/>
                </a:lnTo>
                <a:lnTo>
                  <a:pt x="171502" y="368300"/>
                </a:lnTo>
                <a:lnTo>
                  <a:pt x="122457" y="368300"/>
                </a:lnTo>
                <a:lnTo>
                  <a:pt x="90904" y="355600"/>
                </a:lnTo>
                <a:lnTo>
                  <a:pt x="67901" y="342900"/>
                </a:lnTo>
                <a:lnTo>
                  <a:pt x="53822" y="330200"/>
                </a:lnTo>
                <a:lnTo>
                  <a:pt x="49045" y="317500"/>
                </a:lnTo>
                <a:lnTo>
                  <a:pt x="49045" y="215900"/>
                </a:lnTo>
                <a:lnTo>
                  <a:pt x="156403" y="215900"/>
                </a:lnTo>
                <a:lnTo>
                  <a:pt x="112048" y="203200"/>
                </a:lnTo>
                <a:lnTo>
                  <a:pt x="79049" y="177800"/>
                </a:lnTo>
                <a:lnTo>
                  <a:pt x="57972" y="165100"/>
                </a:lnTo>
                <a:lnTo>
                  <a:pt x="49380" y="152400"/>
                </a:lnTo>
                <a:lnTo>
                  <a:pt x="53822" y="139700"/>
                </a:lnTo>
                <a:lnTo>
                  <a:pt x="65377" y="139700"/>
                </a:lnTo>
                <a:lnTo>
                  <a:pt x="84042" y="127000"/>
                </a:lnTo>
                <a:lnTo>
                  <a:pt x="109816" y="114300"/>
                </a:lnTo>
                <a:lnTo>
                  <a:pt x="142697" y="101600"/>
                </a:lnTo>
                <a:lnTo>
                  <a:pt x="182682" y="88900"/>
                </a:lnTo>
                <a:lnTo>
                  <a:pt x="229769" y="88900"/>
                </a:lnTo>
                <a:lnTo>
                  <a:pt x="283955" y="76200"/>
                </a:lnTo>
                <a:lnTo>
                  <a:pt x="345240" y="63500"/>
                </a:lnTo>
                <a:lnTo>
                  <a:pt x="489092" y="63500"/>
                </a:lnTo>
                <a:lnTo>
                  <a:pt x="571656" y="50800"/>
                </a:lnTo>
                <a:lnTo>
                  <a:pt x="1178437" y="50800"/>
                </a:lnTo>
                <a:lnTo>
                  <a:pt x="1126824" y="38100"/>
                </a:lnTo>
                <a:close/>
              </a:path>
              <a:path w="1470025" h="1320800">
                <a:moveTo>
                  <a:pt x="955112" y="304800"/>
                </a:moveTo>
                <a:lnTo>
                  <a:pt x="367360" y="304800"/>
                </a:lnTo>
                <a:lnTo>
                  <a:pt x="367360" y="431800"/>
                </a:lnTo>
                <a:lnTo>
                  <a:pt x="416406" y="431800"/>
                </a:lnTo>
                <a:lnTo>
                  <a:pt x="416406" y="317500"/>
                </a:lnTo>
                <a:lnTo>
                  <a:pt x="955112" y="317500"/>
                </a:lnTo>
                <a:lnTo>
                  <a:pt x="955112" y="304800"/>
                </a:lnTo>
                <a:close/>
              </a:path>
              <a:path w="1470025" h="1320800">
                <a:moveTo>
                  <a:pt x="955112" y="317500"/>
                </a:moveTo>
                <a:lnTo>
                  <a:pt x="906213" y="317500"/>
                </a:lnTo>
                <a:lnTo>
                  <a:pt x="906213" y="431800"/>
                </a:lnTo>
                <a:lnTo>
                  <a:pt x="955112" y="431800"/>
                </a:lnTo>
                <a:lnTo>
                  <a:pt x="955112" y="317500"/>
                </a:lnTo>
                <a:close/>
              </a:path>
              <a:path w="1470025" h="1320800">
                <a:moveTo>
                  <a:pt x="1202390" y="419100"/>
                </a:moveTo>
                <a:lnTo>
                  <a:pt x="974222" y="419100"/>
                </a:lnTo>
                <a:lnTo>
                  <a:pt x="955112" y="431800"/>
                </a:lnTo>
                <a:lnTo>
                  <a:pt x="1196064" y="431800"/>
                </a:lnTo>
                <a:lnTo>
                  <a:pt x="1202390" y="419100"/>
                </a:lnTo>
                <a:close/>
              </a:path>
              <a:path w="1470025" h="1320800">
                <a:moveTo>
                  <a:pt x="1077558" y="292100"/>
                </a:moveTo>
                <a:lnTo>
                  <a:pt x="1028670" y="292100"/>
                </a:lnTo>
                <a:lnTo>
                  <a:pt x="1028670" y="419100"/>
                </a:lnTo>
                <a:lnTo>
                  <a:pt x="1226433" y="419100"/>
                </a:lnTo>
                <a:lnTo>
                  <a:pt x="1232800" y="406400"/>
                </a:lnTo>
                <a:lnTo>
                  <a:pt x="1077558" y="406400"/>
                </a:lnTo>
                <a:lnTo>
                  <a:pt x="1077558" y="292100"/>
                </a:lnTo>
                <a:close/>
              </a:path>
              <a:path w="1470025" h="1320800">
                <a:moveTo>
                  <a:pt x="1096828" y="279400"/>
                </a:moveTo>
                <a:lnTo>
                  <a:pt x="225704" y="279400"/>
                </a:lnTo>
                <a:lnTo>
                  <a:pt x="244914" y="292100"/>
                </a:lnTo>
                <a:lnTo>
                  <a:pt x="244914" y="406400"/>
                </a:lnTo>
                <a:lnTo>
                  <a:pt x="293959" y="406400"/>
                </a:lnTo>
                <a:lnTo>
                  <a:pt x="293959" y="292100"/>
                </a:lnTo>
                <a:lnTo>
                  <a:pt x="1077558" y="292100"/>
                </a:lnTo>
                <a:lnTo>
                  <a:pt x="1096828" y="279400"/>
                </a:lnTo>
                <a:close/>
              </a:path>
              <a:path w="1470025" h="1320800">
                <a:moveTo>
                  <a:pt x="1257773" y="393700"/>
                </a:moveTo>
                <a:lnTo>
                  <a:pt x="1116128" y="393700"/>
                </a:lnTo>
                <a:lnTo>
                  <a:pt x="1097256" y="406400"/>
                </a:lnTo>
                <a:lnTo>
                  <a:pt x="1251689" y="406400"/>
                </a:lnTo>
                <a:lnTo>
                  <a:pt x="1257773" y="393700"/>
                </a:lnTo>
                <a:close/>
              </a:path>
              <a:path w="1470025" h="1320800">
                <a:moveTo>
                  <a:pt x="1178437" y="50800"/>
                </a:moveTo>
                <a:lnTo>
                  <a:pt x="750956" y="50800"/>
                </a:lnTo>
                <a:lnTo>
                  <a:pt x="833514" y="63500"/>
                </a:lnTo>
                <a:lnTo>
                  <a:pt x="977360" y="63500"/>
                </a:lnTo>
                <a:lnTo>
                  <a:pt x="1038642" y="76200"/>
                </a:lnTo>
                <a:lnTo>
                  <a:pt x="1092827" y="88900"/>
                </a:lnTo>
                <a:lnTo>
                  <a:pt x="1139913" y="88900"/>
                </a:lnTo>
                <a:lnTo>
                  <a:pt x="1179897" y="101600"/>
                </a:lnTo>
                <a:lnTo>
                  <a:pt x="1212776" y="114300"/>
                </a:lnTo>
                <a:lnTo>
                  <a:pt x="1238550" y="127000"/>
                </a:lnTo>
                <a:lnTo>
                  <a:pt x="1257214" y="139700"/>
                </a:lnTo>
                <a:lnTo>
                  <a:pt x="1268767" y="139700"/>
                </a:lnTo>
                <a:lnTo>
                  <a:pt x="1273207" y="152400"/>
                </a:lnTo>
                <a:lnTo>
                  <a:pt x="1264547" y="165100"/>
                </a:lnTo>
                <a:lnTo>
                  <a:pt x="1243439" y="177800"/>
                </a:lnTo>
                <a:lnTo>
                  <a:pt x="1210428" y="203200"/>
                </a:lnTo>
                <a:lnTo>
                  <a:pt x="1166058" y="215900"/>
                </a:lnTo>
                <a:lnTo>
                  <a:pt x="1131279" y="228600"/>
                </a:lnTo>
                <a:lnTo>
                  <a:pt x="1092064" y="228600"/>
                </a:lnTo>
                <a:lnTo>
                  <a:pt x="1048564" y="241300"/>
                </a:lnTo>
                <a:lnTo>
                  <a:pt x="1000928" y="254000"/>
                </a:lnTo>
                <a:lnTo>
                  <a:pt x="949308" y="254000"/>
                </a:lnTo>
                <a:lnTo>
                  <a:pt x="893853" y="266700"/>
                </a:lnTo>
                <a:lnTo>
                  <a:pt x="1151116" y="266700"/>
                </a:lnTo>
                <a:lnTo>
                  <a:pt x="1151116" y="393700"/>
                </a:lnTo>
                <a:lnTo>
                  <a:pt x="1277395" y="393700"/>
                </a:lnTo>
                <a:lnTo>
                  <a:pt x="1278809" y="381000"/>
                </a:lnTo>
                <a:lnTo>
                  <a:pt x="1406166" y="381000"/>
                </a:lnTo>
                <a:lnTo>
                  <a:pt x="1382673" y="368300"/>
                </a:lnTo>
                <a:lnTo>
                  <a:pt x="1200015" y="368300"/>
                </a:lnTo>
                <a:lnTo>
                  <a:pt x="1200015" y="254000"/>
                </a:lnTo>
                <a:lnTo>
                  <a:pt x="1221056" y="241300"/>
                </a:lnTo>
                <a:lnTo>
                  <a:pt x="1240375" y="241300"/>
                </a:lnTo>
                <a:lnTo>
                  <a:pt x="1257904" y="228600"/>
                </a:lnTo>
                <a:lnTo>
                  <a:pt x="1273573" y="215900"/>
                </a:lnTo>
                <a:lnTo>
                  <a:pt x="1322462" y="215900"/>
                </a:lnTo>
                <a:lnTo>
                  <a:pt x="1322462" y="152400"/>
                </a:lnTo>
                <a:lnTo>
                  <a:pt x="1322127" y="152400"/>
                </a:lnTo>
                <a:lnTo>
                  <a:pt x="1313979" y="127000"/>
                </a:lnTo>
                <a:lnTo>
                  <a:pt x="1293934" y="101600"/>
                </a:lnTo>
                <a:lnTo>
                  <a:pt x="1263594" y="88900"/>
                </a:lnTo>
                <a:lnTo>
                  <a:pt x="1224561" y="63500"/>
                </a:lnTo>
                <a:lnTo>
                  <a:pt x="1178437" y="50800"/>
                </a:lnTo>
                <a:close/>
              </a:path>
              <a:path w="1470025" h="1320800">
                <a:moveTo>
                  <a:pt x="156403" y="215900"/>
                </a:moveTo>
                <a:lnTo>
                  <a:pt x="49045" y="215900"/>
                </a:lnTo>
                <a:lnTo>
                  <a:pt x="64630" y="228600"/>
                </a:lnTo>
                <a:lnTo>
                  <a:pt x="82115" y="241300"/>
                </a:lnTo>
                <a:lnTo>
                  <a:pt x="101418" y="241300"/>
                </a:lnTo>
                <a:lnTo>
                  <a:pt x="122457" y="254000"/>
                </a:lnTo>
                <a:lnTo>
                  <a:pt x="122457" y="368300"/>
                </a:lnTo>
                <a:lnTo>
                  <a:pt x="171502" y="368300"/>
                </a:lnTo>
                <a:lnTo>
                  <a:pt x="171502" y="266700"/>
                </a:lnTo>
                <a:lnTo>
                  <a:pt x="428665" y="266700"/>
                </a:lnTo>
                <a:lnTo>
                  <a:pt x="373188" y="254000"/>
                </a:lnTo>
                <a:lnTo>
                  <a:pt x="321553" y="254000"/>
                </a:lnTo>
                <a:lnTo>
                  <a:pt x="273907" y="241300"/>
                </a:lnTo>
                <a:lnTo>
                  <a:pt x="230401" y="228600"/>
                </a:lnTo>
                <a:lnTo>
                  <a:pt x="191184" y="228600"/>
                </a:lnTo>
                <a:lnTo>
                  <a:pt x="156403" y="215900"/>
                </a:lnTo>
                <a:close/>
              </a:path>
              <a:path w="1470025" h="1320800">
                <a:moveTo>
                  <a:pt x="1317195" y="342900"/>
                </a:moveTo>
                <a:lnTo>
                  <a:pt x="1247293" y="342900"/>
                </a:lnTo>
                <a:lnTo>
                  <a:pt x="1233844" y="355600"/>
                </a:lnTo>
                <a:lnTo>
                  <a:pt x="1218043" y="368300"/>
                </a:lnTo>
                <a:lnTo>
                  <a:pt x="1382673" y="368300"/>
                </a:lnTo>
                <a:lnTo>
                  <a:pt x="1317195" y="342900"/>
                </a:lnTo>
                <a:close/>
              </a:path>
              <a:path w="1470025" h="1320800">
                <a:moveTo>
                  <a:pt x="1322462" y="215900"/>
                </a:moveTo>
                <a:lnTo>
                  <a:pt x="1273573" y="215900"/>
                </a:lnTo>
                <a:lnTo>
                  <a:pt x="1273573" y="330200"/>
                </a:lnTo>
                <a:lnTo>
                  <a:pt x="1267238" y="330200"/>
                </a:lnTo>
                <a:lnTo>
                  <a:pt x="1258265" y="342900"/>
                </a:lnTo>
                <a:lnTo>
                  <a:pt x="1320567" y="342900"/>
                </a:lnTo>
                <a:lnTo>
                  <a:pt x="1322462" y="330200"/>
                </a:lnTo>
                <a:lnTo>
                  <a:pt x="1322462" y="215900"/>
                </a:lnTo>
                <a:close/>
              </a:path>
              <a:path w="1470025" h="1320800">
                <a:moveTo>
                  <a:pt x="1028670" y="292100"/>
                </a:moveTo>
                <a:lnTo>
                  <a:pt x="293959" y="292100"/>
                </a:lnTo>
                <a:lnTo>
                  <a:pt x="311860" y="304800"/>
                </a:lnTo>
                <a:lnTo>
                  <a:pt x="1010674" y="304800"/>
                </a:lnTo>
                <a:lnTo>
                  <a:pt x="1028670" y="292100"/>
                </a:lnTo>
                <a:close/>
              </a:path>
              <a:path w="1470025" h="1320800">
                <a:moveTo>
                  <a:pt x="576998" y="266700"/>
                </a:moveTo>
                <a:lnTo>
                  <a:pt x="171502" y="266700"/>
                </a:lnTo>
                <a:lnTo>
                  <a:pt x="188957" y="279400"/>
                </a:lnTo>
                <a:lnTo>
                  <a:pt x="591699" y="279400"/>
                </a:lnTo>
                <a:lnTo>
                  <a:pt x="576998" y="266700"/>
                </a:lnTo>
                <a:close/>
              </a:path>
              <a:path w="1470025" h="1320800">
                <a:moveTo>
                  <a:pt x="1151116" y="266700"/>
                </a:moveTo>
                <a:lnTo>
                  <a:pt x="745495" y="266700"/>
                </a:lnTo>
                <a:lnTo>
                  <a:pt x="730773" y="279400"/>
                </a:lnTo>
                <a:lnTo>
                  <a:pt x="1133608" y="279400"/>
                </a:lnTo>
                <a:lnTo>
                  <a:pt x="1151116" y="266700"/>
                </a:lnTo>
                <a:close/>
              </a:path>
              <a:path w="1470025" h="1320800">
                <a:moveTo>
                  <a:pt x="955077" y="12700"/>
                </a:moveTo>
                <a:lnTo>
                  <a:pt x="367424" y="12700"/>
                </a:lnTo>
                <a:lnTo>
                  <a:pt x="251165" y="38100"/>
                </a:lnTo>
                <a:lnTo>
                  <a:pt x="1071325" y="38100"/>
                </a:lnTo>
                <a:lnTo>
                  <a:pt x="955077" y="12700"/>
                </a:lnTo>
                <a:close/>
              </a:path>
              <a:path w="1470025" h="1320800">
                <a:moveTo>
                  <a:pt x="746440" y="0"/>
                </a:moveTo>
                <a:lnTo>
                  <a:pt x="576111" y="0"/>
                </a:lnTo>
                <a:lnTo>
                  <a:pt x="530923" y="12700"/>
                </a:lnTo>
                <a:lnTo>
                  <a:pt x="791611" y="12700"/>
                </a:lnTo>
                <a:lnTo>
                  <a:pt x="746440" y="0"/>
                </a:lnTo>
                <a:close/>
              </a:path>
            </a:pathLst>
          </a:custGeom>
          <a:solidFill>
            <a:srgbClr val="DDB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8256240" y="1916832"/>
            <a:ext cx="1296144" cy="1368152"/>
          </a:xfrm>
          <a:custGeom>
            <a:avLst/>
            <a:gdLst/>
            <a:ahLst/>
            <a:cxnLst/>
            <a:rect l="l" t="t" r="r" b="b"/>
            <a:pathLst>
              <a:path w="1405890" h="1435100">
                <a:moveTo>
                  <a:pt x="334354" y="1168400"/>
                </a:moveTo>
                <a:lnTo>
                  <a:pt x="95026" y="1168400"/>
                </a:lnTo>
                <a:lnTo>
                  <a:pt x="78534" y="1181100"/>
                </a:lnTo>
                <a:lnTo>
                  <a:pt x="67466" y="1206500"/>
                </a:lnTo>
                <a:lnTo>
                  <a:pt x="63379" y="1219200"/>
                </a:lnTo>
                <a:lnTo>
                  <a:pt x="63379" y="1308100"/>
                </a:lnTo>
                <a:lnTo>
                  <a:pt x="47822" y="1320800"/>
                </a:lnTo>
                <a:lnTo>
                  <a:pt x="35852" y="1333500"/>
                </a:lnTo>
                <a:lnTo>
                  <a:pt x="28156" y="1346200"/>
                </a:lnTo>
                <a:lnTo>
                  <a:pt x="25422" y="1358900"/>
                </a:lnTo>
                <a:lnTo>
                  <a:pt x="25422" y="1422400"/>
                </a:lnTo>
                <a:lnTo>
                  <a:pt x="26954" y="1435100"/>
                </a:lnTo>
                <a:lnTo>
                  <a:pt x="1377890" y="1435100"/>
                </a:lnTo>
                <a:lnTo>
                  <a:pt x="1379422" y="1422400"/>
                </a:lnTo>
                <a:lnTo>
                  <a:pt x="1379422" y="1397000"/>
                </a:lnTo>
                <a:lnTo>
                  <a:pt x="64153" y="1397000"/>
                </a:lnTo>
                <a:lnTo>
                  <a:pt x="64153" y="1358900"/>
                </a:lnTo>
                <a:lnTo>
                  <a:pt x="65738" y="1358900"/>
                </a:lnTo>
                <a:lnTo>
                  <a:pt x="70058" y="1346200"/>
                </a:lnTo>
                <a:lnTo>
                  <a:pt x="1376684" y="1346200"/>
                </a:lnTo>
                <a:lnTo>
                  <a:pt x="1368989" y="1333500"/>
                </a:lnTo>
                <a:lnTo>
                  <a:pt x="1357025" y="1320800"/>
                </a:lnTo>
                <a:lnTo>
                  <a:pt x="1341476" y="1308100"/>
                </a:lnTo>
                <a:lnTo>
                  <a:pt x="102110" y="1308100"/>
                </a:lnTo>
                <a:lnTo>
                  <a:pt x="102110" y="1270000"/>
                </a:lnTo>
                <a:lnTo>
                  <a:pt x="365998" y="1270000"/>
                </a:lnTo>
                <a:lnTo>
                  <a:pt x="365998" y="1231900"/>
                </a:lnTo>
                <a:lnTo>
                  <a:pt x="102110" y="1231900"/>
                </a:lnTo>
                <a:lnTo>
                  <a:pt x="102110" y="1219200"/>
                </a:lnTo>
                <a:lnTo>
                  <a:pt x="109095" y="1206500"/>
                </a:lnTo>
                <a:lnTo>
                  <a:pt x="361912" y="1206500"/>
                </a:lnTo>
                <a:lnTo>
                  <a:pt x="350846" y="1181100"/>
                </a:lnTo>
                <a:lnTo>
                  <a:pt x="334354" y="1168400"/>
                </a:lnTo>
                <a:close/>
              </a:path>
              <a:path w="1405890" h="1435100">
                <a:moveTo>
                  <a:pt x="1376684" y="1346200"/>
                </a:moveTo>
                <a:lnTo>
                  <a:pt x="1334387" y="1346200"/>
                </a:lnTo>
                <a:lnTo>
                  <a:pt x="1338734" y="1358900"/>
                </a:lnTo>
                <a:lnTo>
                  <a:pt x="1340429" y="1358900"/>
                </a:lnTo>
                <a:lnTo>
                  <a:pt x="1340429" y="1397000"/>
                </a:lnTo>
                <a:lnTo>
                  <a:pt x="1379422" y="1397000"/>
                </a:lnTo>
                <a:lnTo>
                  <a:pt x="1379422" y="1358900"/>
                </a:lnTo>
                <a:lnTo>
                  <a:pt x="1376684" y="1346200"/>
                </a:lnTo>
                <a:close/>
              </a:path>
              <a:path w="1405890" h="1435100">
                <a:moveTo>
                  <a:pt x="365998" y="1270000"/>
                </a:moveTo>
                <a:lnTo>
                  <a:pt x="327004" y="1270000"/>
                </a:lnTo>
                <a:lnTo>
                  <a:pt x="327004" y="1308100"/>
                </a:lnTo>
                <a:lnTo>
                  <a:pt x="365998" y="1308100"/>
                </a:lnTo>
                <a:lnTo>
                  <a:pt x="365998" y="1270000"/>
                </a:lnTo>
                <a:close/>
              </a:path>
              <a:path w="1405890" h="1435100">
                <a:moveTo>
                  <a:pt x="822088" y="1168400"/>
                </a:moveTo>
                <a:lnTo>
                  <a:pt x="582751" y="1168400"/>
                </a:lnTo>
                <a:lnTo>
                  <a:pt x="566263" y="1181100"/>
                </a:lnTo>
                <a:lnTo>
                  <a:pt x="555198" y="1206500"/>
                </a:lnTo>
                <a:lnTo>
                  <a:pt x="551112" y="1219200"/>
                </a:lnTo>
                <a:lnTo>
                  <a:pt x="551112" y="1308100"/>
                </a:lnTo>
                <a:lnTo>
                  <a:pt x="589865" y="1308100"/>
                </a:lnTo>
                <a:lnTo>
                  <a:pt x="589865" y="1270000"/>
                </a:lnTo>
                <a:lnTo>
                  <a:pt x="853732" y="1270000"/>
                </a:lnTo>
                <a:lnTo>
                  <a:pt x="853732" y="1231900"/>
                </a:lnTo>
                <a:lnTo>
                  <a:pt x="589855" y="1231900"/>
                </a:lnTo>
                <a:lnTo>
                  <a:pt x="589855" y="1219200"/>
                </a:lnTo>
                <a:lnTo>
                  <a:pt x="596828" y="1206500"/>
                </a:lnTo>
                <a:lnTo>
                  <a:pt x="849644" y="1206500"/>
                </a:lnTo>
                <a:lnTo>
                  <a:pt x="838578" y="1181100"/>
                </a:lnTo>
                <a:lnTo>
                  <a:pt x="822088" y="1168400"/>
                </a:lnTo>
                <a:close/>
              </a:path>
              <a:path w="1405890" h="1435100">
                <a:moveTo>
                  <a:pt x="853732" y="1270000"/>
                </a:moveTo>
                <a:lnTo>
                  <a:pt x="815000" y="1270000"/>
                </a:lnTo>
                <a:lnTo>
                  <a:pt x="815000" y="1308100"/>
                </a:lnTo>
                <a:lnTo>
                  <a:pt x="853732" y="1308100"/>
                </a:lnTo>
                <a:lnTo>
                  <a:pt x="853732" y="1270000"/>
                </a:lnTo>
                <a:close/>
              </a:path>
              <a:path w="1405890" h="1435100">
                <a:moveTo>
                  <a:pt x="1309824" y="1168400"/>
                </a:moveTo>
                <a:lnTo>
                  <a:pt x="1070484" y="1168400"/>
                </a:lnTo>
                <a:lnTo>
                  <a:pt x="1053991" y="1181100"/>
                </a:lnTo>
                <a:lnTo>
                  <a:pt x="1042923" y="1206500"/>
                </a:lnTo>
                <a:lnTo>
                  <a:pt x="1038836" y="1219200"/>
                </a:lnTo>
                <a:lnTo>
                  <a:pt x="1038836" y="1308100"/>
                </a:lnTo>
                <a:lnTo>
                  <a:pt x="1077589" y="1308100"/>
                </a:lnTo>
                <a:lnTo>
                  <a:pt x="1077589" y="1270000"/>
                </a:lnTo>
                <a:lnTo>
                  <a:pt x="1341476" y="1270000"/>
                </a:lnTo>
                <a:lnTo>
                  <a:pt x="1341476" y="1231900"/>
                </a:lnTo>
                <a:lnTo>
                  <a:pt x="1077578" y="1231900"/>
                </a:lnTo>
                <a:lnTo>
                  <a:pt x="1077578" y="1219200"/>
                </a:lnTo>
                <a:lnTo>
                  <a:pt x="1084562" y="1206500"/>
                </a:lnTo>
                <a:lnTo>
                  <a:pt x="1337387" y="1206500"/>
                </a:lnTo>
                <a:lnTo>
                  <a:pt x="1326317" y="1181100"/>
                </a:lnTo>
                <a:lnTo>
                  <a:pt x="1309824" y="1168400"/>
                </a:lnTo>
                <a:close/>
              </a:path>
              <a:path w="1405890" h="1435100">
                <a:moveTo>
                  <a:pt x="1341476" y="1270000"/>
                </a:moveTo>
                <a:lnTo>
                  <a:pt x="1302734" y="1270000"/>
                </a:lnTo>
                <a:lnTo>
                  <a:pt x="1302734" y="1308100"/>
                </a:lnTo>
                <a:lnTo>
                  <a:pt x="1341476" y="1308100"/>
                </a:lnTo>
                <a:lnTo>
                  <a:pt x="1341476" y="1270000"/>
                </a:lnTo>
                <a:close/>
              </a:path>
              <a:path w="1405890" h="1435100">
                <a:moveTo>
                  <a:pt x="361912" y="1206500"/>
                </a:moveTo>
                <a:lnTo>
                  <a:pt x="320030" y="1206500"/>
                </a:lnTo>
                <a:lnTo>
                  <a:pt x="327004" y="1219200"/>
                </a:lnTo>
                <a:lnTo>
                  <a:pt x="327004" y="1231900"/>
                </a:lnTo>
                <a:lnTo>
                  <a:pt x="365998" y="1231900"/>
                </a:lnTo>
                <a:lnTo>
                  <a:pt x="365998" y="1219200"/>
                </a:lnTo>
                <a:lnTo>
                  <a:pt x="361912" y="1206500"/>
                </a:lnTo>
                <a:close/>
              </a:path>
              <a:path w="1405890" h="1435100">
                <a:moveTo>
                  <a:pt x="849644" y="1206500"/>
                </a:moveTo>
                <a:lnTo>
                  <a:pt x="807764" y="1206500"/>
                </a:lnTo>
                <a:lnTo>
                  <a:pt x="814727" y="1219200"/>
                </a:lnTo>
                <a:lnTo>
                  <a:pt x="814727" y="1231900"/>
                </a:lnTo>
                <a:lnTo>
                  <a:pt x="853732" y="1231900"/>
                </a:lnTo>
                <a:lnTo>
                  <a:pt x="853732" y="1219200"/>
                </a:lnTo>
                <a:lnTo>
                  <a:pt x="849644" y="1206500"/>
                </a:lnTo>
                <a:close/>
              </a:path>
              <a:path w="1405890" h="1435100">
                <a:moveTo>
                  <a:pt x="1337387" y="1206500"/>
                </a:moveTo>
                <a:lnTo>
                  <a:pt x="1295582" y="1206500"/>
                </a:lnTo>
                <a:lnTo>
                  <a:pt x="1302273" y="1219200"/>
                </a:lnTo>
                <a:lnTo>
                  <a:pt x="1302472" y="1219200"/>
                </a:lnTo>
                <a:lnTo>
                  <a:pt x="1302472" y="1231900"/>
                </a:lnTo>
                <a:lnTo>
                  <a:pt x="1341476" y="1231900"/>
                </a:lnTo>
                <a:lnTo>
                  <a:pt x="1341476" y="1219200"/>
                </a:lnTo>
                <a:lnTo>
                  <a:pt x="1337387" y="1206500"/>
                </a:lnTo>
                <a:close/>
              </a:path>
              <a:path w="1405890" h="1435100">
                <a:moveTo>
                  <a:pt x="313989" y="660400"/>
                </a:moveTo>
                <a:lnTo>
                  <a:pt x="115388" y="660400"/>
                </a:lnTo>
                <a:lnTo>
                  <a:pt x="115388" y="1168400"/>
                </a:lnTo>
                <a:lnTo>
                  <a:pt x="154119" y="1168400"/>
                </a:lnTo>
                <a:lnTo>
                  <a:pt x="154119" y="673100"/>
                </a:lnTo>
                <a:lnTo>
                  <a:pt x="313989" y="673100"/>
                </a:lnTo>
                <a:lnTo>
                  <a:pt x="313989" y="660400"/>
                </a:lnTo>
                <a:close/>
              </a:path>
              <a:path w="1405890" h="1435100">
                <a:moveTo>
                  <a:pt x="313989" y="673100"/>
                </a:moveTo>
                <a:lnTo>
                  <a:pt x="275016" y="673100"/>
                </a:lnTo>
                <a:lnTo>
                  <a:pt x="275016" y="1168400"/>
                </a:lnTo>
                <a:lnTo>
                  <a:pt x="313989" y="1168400"/>
                </a:lnTo>
                <a:lnTo>
                  <a:pt x="313989" y="673100"/>
                </a:lnTo>
                <a:close/>
              </a:path>
              <a:path w="1405890" h="1435100">
                <a:moveTo>
                  <a:pt x="801733" y="660400"/>
                </a:moveTo>
                <a:lnTo>
                  <a:pt x="603111" y="660400"/>
                </a:lnTo>
                <a:lnTo>
                  <a:pt x="603111" y="1168400"/>
                </a:lnTo>
                <a:lnTo>
                  <a:pt x="641843" y="1168400"/>
                </a:lnTo>
                <a:lnTo>
                  <a:pt x="641843" y="673100"/>
                </a:lnTo>
                <a:lnTo>
                  <a:pt x="801733" y="673100"/>
                </a:lnTo>
                <a:lnTo>
                  <a:pt x="801733" y="660400"/>
                </a:lnTo>
                <a:close/>
              </a:path>
              <a:path w="1405890" h="1435100">
                <a:moveTo>
                  <a:pt x="801733" y="673100"/>
                </a:moveTo>
                <a:lnTo>
                  <a:pt x="762865" y="673100"/>
                </a:lnTo>
                <a:lnTo>
                  <a:pt x="762865" y="1168400"/>
                </a:lnTo>
                <a:lnTo>
                  <a:pt x="801733" y="1168400"/>
                </a:lnTo>
                <a:lnTo>
                  <a:pt x="801733" y="673100"/>
                </a:lnTo>
                <a:close/>
              </a:path>
              <a:path w="1405890" h="1435100">
                <a:moveTo>
                  <a:pt x="1289467" y="660400"/>
                </a:moveTo>
                <a:lnTo>
                  <a:pt x="1090845" y="660400"/>
                </a:lnTo>
                <a:lnTo>
                  <a:pt x="1090845" y="1168400"/>
                </a:lnTo>
                <a:lnTo>
                  <a:pt x="1129577" y="1168400"/>
                </a:lnTo>
                <a:lnTo>
                  <a:pt x="1129577" y="673100"/>
                </a:lnTo>
                <a:lnTo>
                  <a:pt x="1289467" y="673100"/>
                </a:lnTo>
                <a:lnTo>
                  <a:pt x="1289467" y="660400"/>
                </a:lnTo>
                <a:close/>
              </a:path>
              <a:path w="1405890" h="1435100">
                <a:moveTo>
                  <a:pt x="1289467" y="673100"/>
                </a:moveTo>
                <a:lnTo>
                  <a:pt x="1250599" y="673100"/>
                </a:lnTo>
                <a:lnTo>
                  <a:pt x="1250599" y="1168400"/>
                </a:lnTo>
                <a:lnTo>
                  <a:pt x="1289467" y="1168400"/>
                </a:lnTo>
                <a:lnTo>
                  <a:pt x="1289467" y="673100"/>
                </a:lnTo>
                <a:close/>
              </a:path>
              <a:path w="1405890" h="1435100">
                <a:moveTo>
                  <a:pt x="1341476" y="520700"/>
                </a:moveTo>
                <a:lnTo>
                  <a:pt x="63379" y="520700"/>
                </a:lnTo>
                <a:lnTo>
                  <a:pt x="63379" y="609600"/>
                </a:lnTo>
                <a:lnTo>
                  <a:pt x="67466" y="635000"/>
                </a:lnTo>
                <a:lnTo>
                  <a:pt x="78534" y="647700"/>
                </a:lnTo>
                <a:lnTo>
                  <a:pt x="95026" y="660400"/>
                </a:lnTo>
                <a:lnTo>
                  <a:pt x="334354" y="660400"/>
                </a:lnTo>
                <a:lnTo>
                  <a:pt x="350846" y="647700"/>
                </a:lnTo>
                <a:lnTo>
                  <a:pt x="361912" y="635000"/>
                </a:lnTo>
                <a:lnTo>
                  <a:pt x="363955" y="622300"/>
                </a:lnTo>
                <a:lnTo>
                  <a:pt x="102037" y="622300"/>
                </a:lnTo>
                <a:lnTo>
                  <a:pt x="102110" y="596900"/>
                </a:lnTo>
                <a:lnTo>
                  <a:pt x="365998" y="596900"/>
                </a:lnTo>
                <a:lnTo>
                  <a:pt x="365998" y="558800"/>
                </a:lnTo>
                <a:lnTo>
                  <a:pt x="102372" y="558800"/>
                </a:lnTo>
                <a:lnTo>
                  <a:pt x="102372" y="533400"/>
                </a:lnTo>
                <a:lnTo>
                  <a:pt x="1341476" y="533400"/>
                </a:lnTo>
                <a:lnTo>
                  <a:pt x="1341476" y="520700"/>
                </a:lnTo>
                <a:close/>
              </a:path>
              <a:path w="1405890" h="1435100">
                <a:moveTo>
                  <a:pt x="590106" y="533400"/>
                </a:moveTo>
                <a:lnTo>
                  <a:pt x="550840" y="533400"/>
                </a:lnTo>
                <a:lnTo>
                  <a:pt x="550840" y="609600"/>
                </a:lnTo>
                <a:lnTo>
                  <a:pt x="554900" y="635000"/>
                </a:lnTo>
                <a:lnTo>
                  <a:pt x="565960" y="647700"/>
                </a:lnTo>
                <a:lnTo>
                  <a:pt x="582463" y="660400"/>
                </a:lnTo>
                <a:lnTo>
                  <a:pt x="822088" y="660400"/>
                </a:lnTo>
                <a:lnTo>
                  <a:pt x="838578" y="647700"/>
                </a:lnTo>
                <a:lnTo>
                  <a:pt x="849644" y="635000"/>
                </a:lnTo>
                <a:lnTo>
                  <a:pt x="851688" y="622300"/>
                </a:lnTo>
                <a:lnTo>
                  <a:pt x="589855" y="622300"/>
                </a:lnTo>
                <a:lnTo>
                  <a:pt x="589855" y="596900"/>
                </a:lnTo>
                <a:lnTo>
                  <a:pt x="853732" y="596900"/>
                </a:lnTo>
                <a:lnTo>
                  <a:pt x="853732" y="558800"/>
                </a:lnTo>
                <a:lnTo>
                  <a:pt x="590106" y="558800"/>
                </a:lnTo>
                <a:lnTo>
                  <a:pt x="590106" y="533400"/>
                </a:lnTo>
                <a:close/>
              </a:path>
              <a:path w="1405890" h="1435100">
                <a:moveTo>
                  <a:pt x="1077850" y="533400"/>
                </a:moveTo>
                <a:lnTo>
                  <a:pt x="1038585" y="533400"/>
                </a:lnTo>
                <a:lnTo>
                  <a:pt x="1038585" y="609600"/>
                </a:lnTo>
                <a:lnTo>
                  <a:pt x="1042632" y="635000"/>
                </a:lnTo>
                <a:lnTo>
                  <a:pt x="1053687" y="647700"/>
                </a:lnTo>
                <a:lnTo>
                  <a:pt x="1070191" y="660400"/>
                </a:lnTo>
                <a:lnTo>
                  <a:pt x="1309824" y="660400"/>
                </a:lnTo>
                <a:lnTo>
                  <a:pt x="1326317" y="647700"/>
                </a:lnTo>
                <a:lnTo>
                  <a:pt x="1337387" y="635000"/>
                </a:lnTo>
                <a:lnTo>
                  <a:pt x="1339431" y="622300"/>
                </a:lnTo>
                <a:lnTo>
                  <a:pt x="1077714" y="622300"/>
                </a:lnTo>
                <a:lnTo>
                  <a:pt x="1077714" y="596900"/>
                </a:lnTo>
                <a:lnTo>
                  <a:pt x="1341476" y="596900"/>
                </a:lnTo>
                <a:lnTo>
                  <a:pt x="1341476" y="558800"/>
                </a:lnTo>
                <a:lnTo>
                  <a:pt x="1077850" y="558800"/>
                </a:lnTo>
                <a:lnTo>
                  <a:pt x="1077850" y="533400"/>
                </a:lnTo>
                <a:close/>
              </a:path>
              <a:path w="1405890" h="1435100">
                <a:moveTo>
                  <a:pt x="365998" y="596900"/>
                </a:moveTo>
                <a:lnTo>
                  <a:pt x="327004" y="596900"/>
                </a:lnTo>
                <a:lnTo>
                  <a:pt x="327004" y="622300"/>
                </a:lnTo>
                <a:lnTo>
                  <a:pt x="363955" y="622300"/>
                </a:lnTo>
                <a:lnTo>
                  <a:pt x="365998" y="609600"/>
                </a:lnTo>
                <a:lnTo>
                  <a:pt x="365998" y="596900"/>
                </a:lnTo>
                <a:close/>
              </a:path>
              <a:path w="1405890" h="1435100">
                <a:moveTo>
                  <a:pt x="853732" y="596900"/>
                </a:moveTo>
                <a:lnTo>
                  <a:pt x="814727" y="596900"/>
                </a:lnTo>
                <a:lnTo>
                  <a:pt x="814727" y="622300"/>
                </a:lnTo>
                <a:lnTo>
                  <a:pt x="851688" y="622300"/>
                </a:lnTo>
                <a:lnTo>
                  <a:pt x="853732" y="609600"/>
                </a:lnTo>
                <a:lnTo>
                  <a:pt x="853732" y="596900"/>
                </a:lnTo>
                <a:close/>
              </a:path>
              <a:path w="1405890" h="1435100">
                <a:moveTo>
                  <a:pt x="1341476" y="596900"/>
                </a:moveTo>
                <a:lnTo>
                  <a:pt x="1302597" y="596900"/>
                </a:lnTo>
                <a:lnTo>
                  <a:pt x="1302472" y="622300"/>
                </a:lnTo>
                <a:lnTo>
                  <a:pt x="1339431" y="622300"/>
                </a:lnTo>
                <a:lnTo>
                  <a:pt x="1341476" y="609600"/>
                </a:lnTo>
                <a:lnTo>
                  <a:pt x="1341476" y="596900"/>
                </a:lnTo>
                <a:close/>
              </a:path>
              <a:path w="1405890" h="1435100">
                <a:moveTo>
                  <a:pt x="365998" y="533400"/>
                </a:moveTo>
                <a:lnTo>
                  <a:pt x="327255" y="533400"/>
                </a:lnTo>
                <a:lnTo>
                  <a:pt x="327255" y="558800"/>
                </a:lnTo>
                <a:lnTo>
                  <a:pt x="365998" y="558800"/>
                </a:lnTo>
                <a:lnTo>
                  <a:pt x="365998" y="533400"/>
                </a:lnTo>
                <a:close/>
              </a:path>
              <a:path w="1405890" h="1435100">
                <a:moveTo>
                  <a:pt x="853732" y="533400"/>
                </a:moveTo>
                <a:lnTo>
                  <a:pt x="815000" y="533400"/>
                </a:lnTo>
                <a:lnTo>
                  <a:pt x="815000" y="558800"/>
                </a:lnTo>
                <a:lnTo>
                  <a:pt x="853732" y="558800"/>
                </a:lnTo>
                <a:lnTo>
                  <a:pt x="853732" y="533400"/>
                </a:lnTo>
                <a:close/>
              </a:path>
              <a:path w="1405890" h="1435100">
                <a:moveTo>
                  <a:pt x="1341476" y="533400"/>
                </a:moveTo>
                <a:lnTo>
                  <a:pt x="1302734" y="533400"/>
                </a:lnTo>
                <a:lnTo>
                  <a:pt x="1302734" y="558800"/>
                </a:lnTo>
                <a:lnTo>
                  <a:pt x="1341476" y="558800"/>
                </a:lnTo>
                <a:lnTo>
                  <a:pt x="1341476" y="533400"/>
                </a:lnTo>
                <a:close/>
              </a:path>
              <a:path w="1405890" h="1435100">
                <a:moveTo>
                  <a:pt x="64153" y="406400"/>
                </a:moveTo>
                <a:lnTo>
                  <a:pt x="25422" y="406400"/>
                </a:lnTo>
                <a:lnTo>
                  <a:pt x="25422" y="469900"/>
                </a:lnTo>
                <a:lnTo>
                  <a:pt x="28179" y="482600"/>
                </a:lnTo>
                <a:lnTo>
                  <a:pt x="35883" y="508000"/>
                </a:lnTo>
                <a:lnTo>
                  <a:pt x="47846" y="520700"/>
                </a:lnTo>
                <a:lnTo>
                  <a:pt x="1357003" y="520700"/>
                </a:lnTo>
                <a:lnTo>
                  <a:pt x="1368962" y="508000"/>
                </a:lnTo>
                <a:lnTo>
                  <a:pt x="1372813" y="495300"/>
                </a:lnTo>
                <a:lnTo>
                  <a:pt x="76063" y="495300"/>
                </a:lnTo>
                <a:lnTo>
                  <a:pt x="69865" y="482600"/>
                </a:lnTo>
                <a:lnTo>
                  <a:pt x="65686" y="482600"/>
                </a:lnTo>
                <a:lnTo>
                  <a:pt x="64153" y="469900"/>
                </a:lnTo>
                <a:lnTo>
                  <a:pt x="64153" y="406400"/>
                </a:lnTo>
                <a:close/>
              </a:path>
              <a:path w="1405890" h="1435100">
                <a:moveTo>
                  <a:pt x="1379422" y="406400"/>
                </a:moveTo>
                <a:lnTo>
                  <a:pt x="1340429" y="406400"/>
                </a:lnTo>
                <a:lnTo>
                  <a:pt x="1340429" y="469900"/>
                </a:lnTo>
                <a:lnTo>
                  <a:pt x="1338896" y="482600"/>
                </a:lnTo>
                <a:lnTo>
                  <a:pt x="1334717" y="482600"/>
                </a:lnTo>
                <a:lnTo>
                  <a:pt x="1328519" y="495300"/>
                </a:lnTo>
                <a:lnTo>
                  <a:pt x="1372813" y="495300"/>
                </a:lnTo>
                <a:lnTo>
                  <a:pt x="1376665" y="482600"/>
                </a:lnTo>
                <a:lnTo>
                  <a:pt x="1379422" y="469900"/>
                </a:lnTo>
                <a:lnTo>
                  <a:pt x="1379422" y="406400"/>
                </a:lnTo>
                <a:close/>
              </a:path>
              <a:path w="1405890" h="1435100">
                <a:moveTo>
                  <a:pt x="69865" y="393700"/>
                </a:moveTo>
                <a:lnTo>
                  <a:pt x="6590" y="393700"/>
                </a:lnTo>
                <a:lnTo>
                  <a:pt x="12519" y="406400"/>
                </a:lnTo>
                <a:lnTo>
                  <a:pt x="65686" y="406400"/>
                </a:lnTo>
                <a:lnTo>
                  <a:pt x="69865" y="393700"/>
                </a:lnTo>
                <a:close/>
              </a:path>
              <a:path w="1405890" h="1435100">
                <a:moveTo>
                  <a:pt x="1399675" y="393700"/>
                </a:moveTo>
                <a:lnTo>
                  <a:pt x="1334717" y="393700"/>
                </a:lnTo>
                <a:lnTo>
                  <a:pt x="1338896" y="406400"/>
                </a:lnTo>
                <a:lnTo>
                  <a:pt x="1393368" y="406400"/>
                </a:lnTo>
                <a:lnTo>
                  <a:pt x="1399675" y="393700"/>
                </a:lnTo>
                <a:close/>
              </a:path>
              <a:path w="1405890" h="1435100">
                <a:moveTo>
                  <a:pt x="1405792" y="381000"/>
                </a:moveTo>
                <a:lnTo>
                  <a:pt x="0" y="381000"/>
                </a:lnTo>
                <a:lnTo>
                  <a:pt x="2176" y="393700"/>
                </a:lnTo>
                <a:lnTo>
                  <a:pt x="1404134" y="393700"/>
                </a:lnTo>
                <a:lnTo>
                  <a:pt x="1405792" y="381000"/>
                </a:lnTo>
                <a:close/>
              </a:path>
              <a:path w="1405890" h="1435100">
                <a:moveTo>
                  <a:pt x="1400536" y="368300"/>
                </a:moveTo>
                <a:lnTo>
                  <a:pt x="4339" y="368300"/>
                </a:lnTo>
                <a:lnTo>
                  <a:pt x="806" y="381000"/>
                </a:lnTo>
                <a:lnTo>
                  <a:pt x="1404488" y="381000"/>
                </a:lnTo>
                <a:lnTo>
                  <a:pt x="1400536" y="368300"/>
                </a:lnTo>
                <a:close/>
              </a:path>
              <a:path w="1405890" h="1435100">
                <a:moveTo>
                  <a:pt x="705694" y="0"/>
                </a:moveTo>
                <a:lnTo>
                  <a:pt x="698888" y="0"/>
                </a:lnTo>
                <a:lnTo>
                  <a:pt x="693192" y="12700"/>
                </a:lnTo>
                <a:lnTo>
                  <a:pt x="10344" y="368300"/>
                </a:lnTo>
                <a:lnTo>
                  <a:pt x="1394249" y="368300"/>
                </a:lnTo>
                <a:lnTo>
                  <a:pt x="1369861" y="355600"/>
                </a:lnTo>
                <a:lnTo>
                  <a:pt x="121618" y="355600"/>
                </a:lnTo>
                <a:lnTo>
                  <a:pt x="702291" y="50800"/>
                </a:lnTo>
                <a:lnTo>
                  <a:pt x="784554" y="50800"/>
                </a:lnTo>
                <a:lnTo>
                  <a:pt x="711390" y="12700"/>
                </a:lnTo>
                <a:lnTo>
                  <a:pt x="705694" y="0"/>
                </a:lnTo>
                <a:close/>
              </a:path>
              <a:path w="1405890" h="1435100">
                <a:moveTo>
                  <a:pt x="784554" y="50800"/>
                </a:moveTo>
                <a:lnTo>
                  <a:pt x="702291" y="50800"/>
                </a:lnTo>
                <a:lnTo>
                  <a:pt x="1282965" y="355600"/>
                </a:lnTo>
                <a:lnTo>
                  <a:pt x="1369861" y="355600"/>
                </a:lnTo>
                <a:lnTo>
                  <a:pt x="784554" y="5080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479376" y="3501008"/>
            <a:ext cx="4392488" cy="14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25800"/>
              </a:lnSpc>
              <a:spcBef>
                <a:spcPts val="95"/>
              </a:spcBef>
            </a:pPr>
            <a:r>
              <a:rPr lang="ru-RU" spc="-5" dirty="0">
                <a:solidFill>
                  <a:srgbClr val="131414"/>
                </a:solidFill>
                <a:latin typeface="Circe"/>
                <a:cs typeface="Circe"/>
              </a:rPr>
              <a:t>Поручительство </a:t>
            </a:r>
            <a:r>
              <a:rPr lang="ru-RU" spc="-10" dirty="0">
                <a:solidFill>
                  <a:srgbClr val="131414"/>
                </a:solidFill>
                <a:latin typeface="Circe"/>
                <a:cs typeface="Circe"/>
              </a:rPr>
              <a:t>предоставляется </a:t>
            </a:r>
            <a:r>
              <a:rPr lang="ru-RU" spc="5" dirty="0">
                <a:solidFill>
                  <a:srgbClr val="131414"/>
                </a:solidFill>
                <a:latin typeface="Circe"/>
                <a:cs typeface="Circe"/>
              </a:rPr>
              <a:t>по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кредитам  </a:t>
            </a:r>
            <a:r>
              <a:rPr lang="ru-RU" spc="5" dirty="0">
                <a:solidFill>
                  <a:srgbClr val="131414"/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банковским гарантиям, минимальная сумма  </a:t>
            </a:r>
            <a:r>
              <a:rPr lang="ru-RU" spc="5" dirty="0">
                <a:solidFill>
                  <a:srgbClr val="131414"/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срок не</a:t>
            </a:r>
            <a:r>
              <a:rPr lang="ru-RU" spc="-20" dirty="0">
                <a:solidFill>
                  <a:srgbClr val="131414"/>
                </a:solidFill>
                <a:latin typeface="Circe"/>
                <a:cs typeface="Circe"/>
              </a:rPr>
              <a:t>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установлены</a:t>
            </a:r>
            <a:endParaRPr lang="ru-RU" dirty="0">
              <a:latin typeface="Circe"/>
              <a:cs typeface="Circe"/>
            </a:endParaRPr>
          </a:p>
        </p:txBody>
      </p:sp>
      <p:sp>
        <p:nvSpPr>
          <p:cNvPr id="28" name="object 6"/>
          <p:cNvSpPr/>
          <p:nvPr/>
        </p:nvSpPr>
        <p:spPr>
          <a:xfrm>
            <a:off x="5159896" y="3861048"/>
            <a:ext cx="1578610" cy="0"/>
          </a:xfrm>
          <a:custGeom>
            <a:avLst/>
            <a:gdLst/>
            <a:ahLst/>
            <a:cxnLst/>
            <a:rect l="l" t="t" r="r" b="b"/>
            <a:pathLst>
              <a:path w="1578609">
                <a:moveTo>
                  <a:pt x="0" y="0"/>
                </a:moveTo>
                <a:lnTo>
                  <a:pt x="1577983" y="0"/>
                </a:lnTo>
              </a:path>
            </a:pathLst>
          </a:custGeom>
          <a:ln w="104708">
            <a:solidFill>
              <a:srgbClr val="712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8"/>
          <p:cNvSpPr/>
          <p:nvPr/>
        </p:nvSpPr>
        <p:spPr>
          <a:xfrm>
            <a:off x="6744072" y="371703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79" h="313689">
                <a:moveTo>
                  <a:pt x="0" y="0"/>
                </a:moveTo>
                <a:lnTo>
                  <a:pt x="0" y="313267"/>
                </a:lnTo>
                <a:lnTo>
                  <a:pt x="271258" y="156633"/>
                </a:lnTo>
                <a:lnTo>
                  <a:pt x="0" y="0"/>
                </a:lnTo>
                <a:close/>
              </a:path>
            </a:pathLst>
          </a:custGeom>
          <a:solidFill>
            <a:srgbClr val="703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4943872" y="371703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79" h="313689">
                <a:moveTo>
                  <a:pt x="271258" y="0"/>
                </a:moveTo>
                <a:lnTo>
                  <a:pt x="0" y="156633"/>
                </a:lnTo>
                <a:lnTo>
                  <a:pt x="271258" y="313267"/>
                </a:lnTo>
                <a:lnTo>
                  <a:pt x="271258" y="0"/>
                </a:lnTo>
                <a:close/>
              </a:path>
            </a:pathLst>
          </a:custGeom>
          <a:solidFill>
            <a:srgbClr val="712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Прямоугольник 31"/>
          <p:cNvSpPr/>
          <p:nvPr/>
        </p:nvSpPr>
        <p:spPr>
          <a:xfrm>
            <a:off x="7248128" y="3501008"/>
            <a:ext cx="4680520" cy="1470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86435">
              <a:lnSpc>
                <a:spcPct val="125800"/>
              </a:lnSpc>
              <a:spcBef>
                <a:spcPts val="95"/>
              </a:spcBef>
            </a:pP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Максимальный размер</a:t>
            </a:r>
            <a:r>
              <a:rPr lang="ru-RU" spc="-25" dirty="0">
                <a:solidFill>
                  <a:srgbClr val="131414"/>
                </a:solidFill>
                <a:latin typeface="Circe"/>
                <a:cs typeface="Circe"/>
              </a:rPr>
              <a:t> </a:t>
            </a:r>
            <a:r>
              <a:rPr lang="ru-RU" spc="-5" dirty="0">
                <a:solidFill>
                  <a:srgbClr val="131414"/>
                </a:solidFill>
                <a:latin typeface="Circe"/>
                <a:cs typeface="Circe"/>
              </a:rPr>
              <a:t>поручительства  составляет </a:t>
            </a:r>
            <a:r>
              <a:rPr lang="ru-RU" spc="5" dirty="0">
                <a:solidFill>
                  <a:srgbClr val="131414"/>
                </a:solidFill>
                <a:latin typeface="Circe"/>
                <a:cs typeface="Circe"/>
              </a:rPr>
              <a:t>70% </a:t>
            </a:r>
            <a:r>
              <a:rPr lang="ru-RU" spc="-20" dirty="0">
                <a:solidFill>
                  <a:srgbClr val="131414"/>
                </a:solidFill>
                <a:latin typeface="Circe"/>
                <a:cs typeface="Circe"/>
              </a:rPr>
              <a:t>от </a:t>
            </a:r>
            <a:r>
              <a:rPr lang="ru-RU" spc="-10" dirty="0">
                <a:solidFill>
                  <a:srgbClr val="131414"/>
                </a:solidFill>
                <a:latin typeface="Circe"/>
                <a:cs typeface="Circe"/>
              </a:rPr>
              <a:t>обязательств</a:t>
            </a:r>
            <a:r>
              <a:rPr lang="ru-RU" dirty="0">
                <a:latin typeface="Circe"/>
                <a:cs typeface="Circe"/>
              </a:rPr>
              <a:t> </a:t>
            </a:r>
            <a:r>
              <a:rPr lang="ru-RU" spc="5" dirty="0">
                <a:solidFill>
                  <a:srgbClr val="131414"/>
                </a:solidFill>
                <a:latin typeface="Circe"/>
                <a:cs typeface="Circe"/>
              </a:rPr>
              <a:t>по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кредитной </a:t>
            </a:r>
            <a:r>
              <a:rPr lang="ru-RU" spc="-10" dirty="0">
                <a:solidFill>
                  <a:srgbClr val="131414"/>
                </a:solidFill>
                <a:latin typeface="Circe"/>
                <a:cs typeface="Circe"/>
              </a:rPr>
              <a:t>сделке/банковской</a:t>
            </a:r>
            <a:r>
              <a:rPr lang="ru-RU" spc="-30" dirty="0">
                <a:solidFill>
                  <a:srgbClr val="131414"/>
                </a:solidFill>
                <a:latin typeface="Circe"/>
                <a:cs typeface="Circe"/>
              </a:rPr>
              <a:t> </a:t>
            </a:r>
            <a:r>
              <a:rPr lang="ru-RU" dirty="0">
                <a:solidFill>
                  <a:srgbClr val="131414"/>
                </a:solidFill>
                <a:latin typeface="Circe"/>
                <a:cs typeface="Circe"/>
              </a:rPr>
              <a:t>гарантии</a:t>
            </a:r>
            <a:endParaRPr lang="ru-RU" dirty="0">
              <a:latin typeface="Circe"/>
              <a:cs typeface="Circe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9937104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spc="-5" dirty="0">
                <a:solidFill>
                  <a:srgbClr val="6D2D19"/>
                </a:solidFill>
                <a:latin typeface="Circe Bold" pitchFamily="34" charset="-52"/>
              </a:rPr>
              <a:t>Вознаграждение за </a:t>
            </a:r>
            <a:r>
              <a:rPr lang="ru-RU" sz="3200" b="1" spc="-15" dirty="0">
                <a:solidFill>
                  <a:srgbClr val="6D2D19"/>
                </a:solidFill>
                <a:latin typeface="Circe Bold" pitchFamily="34" charset="-52"/>
              </a:rPr>
              <a:t>предоставление</a:t>
            </a:r>
            <a:r>
              <a:rPr lang="ru-RU" sz="3200" b="1" spc="30" dirty="0">
                <a:solidFill>
                  <a:srgbClr val="6D2D19"/>
                </a:solidFill>
                <a:latin typeface="Circe Bold" pitchFamily="34" charset="-52"/>
              </a:rPr>
              <a:t> </a:t>
            </a:r>
            <a:r>
              <a:rPr lang="ru-RU" sz="3200" b="1" spc="-25" dirty="0">
                <a:solidFill>
                  <a:srgbClr val="6D2D19"/>
                </a:solidFill>
                <a:latin typeface="Circe Bold" pitchFamily="34" charset="-52"/>
              </a:rPr>
              <a:t>поручительства</a:t>
            </a: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1597640" y="162880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368" y="980728"/>
            <a:ext cx="112332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pc="-25" dirty="0">
                <a:latin typeface="Circe"/>
                <a:cs typeface="Circe"/>
              </a:rPr>
              <a:t>Расчет </a:t>
            </a:r>
            <a:r>
              <a:rPr lang="ru-RU" dirty="0">
                <a:latin typeface="Circe"/>
                <a:cs typeface="Circe"/>
              </a:rPr>
              <a:t>вознаграждения зависит </a:t>
            </a:r>
            <a:r>
              <a:rPr lang="ru-RU" spc="-20" dirty="0">
                <a:latin typeface="Circe"/>
                <a:cs typeface="Circe"/>
              </a:rPr>
              <a:t>от </a:t>
            </a:r>
            <a:r>
              <a:rPr lang="ru-RU" dirty="0">
                <a:latin typeface="Circe"/>
                <a:cs typeface="Circe"/>
              </a:rPr>
              <a:t>суммы предоставляемого </a:t>
            </a:r>
            <a:r>
              <a:rPr lang="ru-RU" spc="-5" dirty="0">
                <a:latin typeface="Circe"/>
                <a:cs typeface="Circe"/>
              </a:rPr>
              <a:t>поручительства </a:t>
            </a:r>
            <a:r>
              <a:rPr lang="ru-RU" dirty="0">
                <a:latin typeface="Circe"/>
                <a:cs typeface="Circe"/>
              </a:rPr>
              <a:t>(гарантии) </a:t>
            </a:r>
            <a:r>
              <a:rPr lang="ru-RU" spc="5" dirty="0">
                <a:latin typeface="Circe"/>
                <a:cs typeface="Circe"/>
              </a:rPr>
              <a:t>и</a:t>
            </a:r>
            <a:r>
              <a:rPr lang="ru-RU" spc="85" dirty="0">
                <a:latin typeface="Circe"/>
                <a:cs typeface="Circe"/>
              </a:rPr>
              <a:t> </a:t>
            </a:r>
            <a:r>
              <a:rPr lang="ru-RU" spc="-5" dirty="0">
                <a:latin typeface="Circe"/>
                <a:cs typeface="Circe"/>
              </a:rPr>
              <a:t>составляет:</a:t>
            </a:r>
            <a:endParaRPr lang="ru-RU" dirty="0">
              <a:latin typeface="Circe"/>
              <a:cs typeface="Circe"/>
            </a:endParaRPr>
          </a:p>
          <a:p>
            <a:pPr marL="12700">
              <a:spcBef>
                <a:spcPts val="24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0,5%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10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16 351 540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0,75%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7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10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000 000</a:t>
            </a:r>
            <a:r>
              <a:rPr lang="ru-RU" spc="-254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1,0% </a:t>
            </a:r>
            <a:r>
              <a:rPr lang="ru-RU" spc="-1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5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7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000 000</a:t>
            </a:r>
            <a:r>
              <a:rPr lang="ru-RU" spc="-13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1,25%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3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5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000 000</a:t>
            </a:r>
            <a:r>
              <a:rPr lang="ru-RU" spc="-27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4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1,5%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3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000 000</a:t>
            </a:r>
            <a:r>
              <a:rPr lang="ru-RU" spc="-27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1,75 </a:t>
            </a:r>
            <a:r>
              <a:rPr lang="ru-RU" spc="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500 001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1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000 000</a:t>
            </a:r>
            <a:r>
              <a:rPr lang="ru-RU" spc="-28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2 </a:t>
            </a:r>
            <a:r>
              <a:rPr lang="ru-RU" spc="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% </a:t>
            </a:r>
            <a:r>
              <a:rPr lang="ru-RU" spc="-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годовых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- не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более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500 </a:t>
            </a:r>
            <a:r>
              <a:rPr lang="ru-RU" spc="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000</a:t>
            </a:r>
            <a:r>
              <a:rPr lang="ru-RU" spc="-285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 </a:t>
            </a:r>
            <a:r>
              <a:rPr lang="ru-RU" spc="-10" dirty="0">
                <a:solidFill>
                  <a:schemeClr val="tx2">
                    <a:lumMod val="50000"/>
                  </a:schemeClr>
                </a:solidFill>
                <a:latin typeface="Circe"/>
                <a:cs typeface="Circe"/>
              </a:rPr>
              <a:t>рублей.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  <a:cs typeface="Circe"/>
            </a:endParaRPr>
          </a:p>
          <a:p>
            <a:pPr marL="12700">
              <a:spcBef>
                <a:spcPts val="2395"/>
              </a:spcBef>
            </a:pPr>
            <a:r>
              <a:rPr lang="ru-RU" spc="-20" dirty="0">
                <a:latin typeface="Circe"/>
                <a:cs typeface="Circe"/>
              </a:rPr>
              <a:t>Ставка </a:t>
            </a:r>
            <a:r>
              <a:rPr lang="ru-RU" dirty="0">
                <a:latin typeface="Circe"/>
                <a:cs typeface="Circe"/>
              </a:rPr>
              <a:t>вознаграждения за предоставление </a:t>
            </a:r>
            <a:r>
              <a:rPr lang="ru-RU" spc="-5" dirty="0">
                <a:latin typeface="Circe"/>
                <a:cs typeface="Circe"/>
              </a:rPr>
              <a:t>поручительства </a:t>
            </a:r>
            <a:r>
              <a:rPr lang="ru-RU" spc="5" dirty="0">
                <a:latin typeface="Circe"/>
                <a:cs typeface="Circe"/>
              </a:rPr>
              <a:t>и </a:t>
            </a:r>
            <a:r>
              <a:rPr lang="ru-RU" dirty="0">
                <a:latin typeface="Circe"/>
                <a:cs typeface="Circe"/>
              </a:rPr>
              <a:t>(или) независимой гарантии </a:t>
            </a:r>
            <a:r>
              <a:rPr lang="ru-RU" spc="-5" dirty="0">
                <a:latin typeface="Circe"/>
                <a:cs typeface="Circe"/>
              </a:rPr>
              <a:t>составляет  </a:t>
            </a:r>
            <a:r>
              <a:rPr lang="ru-RU" dirty="0">
                <a:latin typeface="Circe"/>
                <a:cs typeface="Circe"/>
              </a:rPr>
              <a:t>0,5% </a:t>
            </a:r>
            <a:r>
              <a:rPr lang="ru-RU" spc="-5" dirty="0">
                <a:latin typeface="Circe"/>
                <a:cs typeface="Circe"/>
              </a:rPr>
              <a:t>годовых </a:t>
            </a:r>
            <a:r>
              <a:rPr lang="ru-RU" spc="-20" dirty="0">
                <a:latin typeface="Circe"/>
                <a:cs typeface="Circe"/>
              </a:rPr>
              <a:t>от </a:t>
            </a:r>
            <a:r>
              <a:rPr lang="ru-RU" dirty="0">
                <a:latin typeface="Circe"/>
                <a:cs typeface="Circe"/>
              </a:rPr>
              <a:t>суммы </a:t>
            </a:r>
            <a:r>
              <a:rPr lang="ru-RU" spc="-5" dirty="0">
                <a:latin typeface="Circe"/>
                <a:cs typeface="Circe"/>
              </a:rPr>
              <a:t>поручительства </a:t>
            </a:r>
            <a:r>
              <a:rPr lang="ru-RU" dirty="0">
                <a:latin typeface="Circe"/>
                <a:cs typeface="Circe"/>
              </a:rPr>
              <a:t>(гарантии), </a:t>
            </a:r>
            <a:r>
              <a:rPr lang="ru-RU" spc="-5" dirty="0">
                <a:latin typeface="Circe"/>
                <a:cs typeface="Circe"/>
              </a:rPr>
              <a:t>если </a:t>
            </a:r>
            <a:r>
              <a:rPr lang="ru-RU" spc="5" dirty="0">
                <a:latin typeface="Circe"/>
                <a:cs typeface="Circe"/>
              </a:rPr>
              <a:t>при </a:t>
            </a:r>
            <a:r>
              <a:rPr lang="ru-RU" spc="-20" dirty="0">
                <a:latin typeface="Circe"/>
                <a:cs typeface="Circe"/>
              </a:rPr>
              <a:t>этом </a:t>
            </a:r>
            <a:r>
              <a:rPr lang="ru-RU" spc="-5">
                <a:latin typeface="Circe"/>
                <a:cs typeface="Circe"/>
              </a:rPr>
              <a:t>поручительства</a:t>
            </a:r>
            <a:r>
              <a:rPr lang="ru-RU" spc="-85">
                <a:latin typeface="Circe"/>
                <a:cs typeface="Circe"/>
              </a:rPr>
              <a:t> </a:t>
            </a:r>
            <a:r>
              <a:rPr lang="ru-RU" spc="-15">
                <a:latin typeface="Circe"/>
                <a:cs typeface="Circe"/>
              </a:rPr>
              <a:t>выдаются </a:t>
            </a:r>
            <a:r>
              <a:rPr lang="ru-RU">
                <a:latin typeface="Circe"/>
                <a:cs typeface="Circe"/>
              </a:rPr>
              <a:t>для </a:t>
            </a:r>
            <a:r>
              <a:rPr lang="ru-RU" dirty="0">
                <a:latin typeface="Circe"/>
                <a:cs typeface="Circe"/>
              </a:rPr>
              <a:t>обеспечения </a:t>
            </a:r>
            <a:r>
              <a:rPr lang="ru-RU" spc="-10" dirty="0">
                <a:latin typeface="Circe"/>
                <a:cs typeface="Circe"/>
              </a:rPr>
              <a:t>обязательств, </a:t>
            </a:r>
            <a:r>
              <a:rPr lang="ru-RU" dirty="0">
                <a:latin typeface="Circe"/>
                <a:cs typeface="Circe"/>
              </a:rPr>
              <a:t>основанных</a:t>
            </a:r>
            <a:r>
              <a:rPr lang="ru-RU" spc="-35" dirty="0">
                <a:latin typeface="Circe"/>
                <a:cs typeface="Circe"/>
              </a:rPr>
              <a:t> </a:t>
            </a:r>
            <a:r>
              <a:rPr lang="ru-RU" dirty="0">
                <a:latin typeface="Circe"/>
                <a:cs typeface="Circe"/>
              </a:rPr>
              <a:t>на</a:t>
            </a:r>
            <a:r>
              <a:rPr lang="ru-RU" spc="25" dirty="0">
                <a:latin typeface="Circe"/>
                <a:cs typeface="Circe"/>
              </a:rPr>
              <a:t> </a:t>
            </a:r>
            <a:r>
              <a:rPr lang="ru-RU" dirty="0">
                <a:latin typeface="Circe"/>
                <a:cs typeface="Circe"/>
              </a:rPr>
              <a:t>договоре, предусматривающем</a:t>
            </a:r>
            <a:r>
              <a:rPr lang="ru-RU" spc="35" dirty="0">
                <a:latin typeface="Circe"/>
                <a:cs typeface="Circe"/>
              </a:rPr>
              <a:t> </a:t>
            </a:r>
            <a:r>
              <a:rPr lang="ru-RU" dirty="0">
                <a:latin typeface="Circe"/>
                <a:cs typeface="Circe"/>
              </a:rPr>
              <a:t>финансирование	в</a:t>
            </a:r>
            <a:r>
              <a:rPr lang="ru-RU" spc="-75" dirty="0">
                <a:latin typeface="Circe"/>
                <a:cs typeface="Circe"/>
              </a:rPr>
              <a:t> </a:t>
            </a:r>
            <a:r>
              <a:rPr lang="ru-RU" dirty="0">
                <a:latin typeface="Circe"/>
                <a:cs typeface="Circe"/>
              </a:rPr>
              <a:t>сумме  не </a:t>
            </a:r>
            <a:r>
              <a:rPr lang="ru-RU" spc="-10" dirty="0">
                <a:latin typeface="Circe"/>
                <a:cs typeface="Circe"/>
              </a:rPr>
              <a:t>более </a:t>
            </a:r>
            <a:r>
              <a:rPr lang="ru-RU" dirty="0">
                <a:latin typeface="Circe"/>
                <a:cs typeface="Circe"/>
              </a:rPr>
              <a:t>3 млн.</a:t>
            </a:r>
            <a:r>
              <a:rPr lang="ru-RU" spc="-135" dirty="0">
                <a:latin typeface="Circe"/>
                <a:cs typeface="Circe"/>
              </a:rPr>
              <a:t> </a:t>
            </a:r>
            <a:r>
              <a:rPr lang="ru-RU" spc="-10" dirty="0">
                <a:latin typeface="Circe"/>
                <a:cs typeface="Circe"/>
              </a:rPr>
              <a:t>руб.</a:t>
            </a:r>
            <a:endParaRPr lang="ru-RU" dirty="0">
              <a:latin typeface="Circe"/>
              <a:cs typeface="Circe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620689"/>
            <a:ext cx="10513168" cy="504055"/>
          </a:xfrm>
        </p:spPr>
        <p:txBody>
          <a:bodyPr>
            <a:normAutofit fontScale="90000"/>
          </a:bodyPr>
          <a:lstStyle/>
          <a:p>
            <a:r>
              <a:rPr lang="ru-RU" sz="4000" b="1" spc="-15" dirty="0"/>
              <a:t>Партнерами </a:t>
            </a:r>
            <a:r>
              <a:rPr lang="ru-RU" sz="4000" b="1" spc="-25" dirty="0"/>
              <a:t>Областного </a:t>
            </a:r>
            <a:r>
              <a:rPr lang="ru-RU" sz="4000" b="1" spc="-5" dirty="0"/>
              <a:t>фонда </a:t>
            </a:r>
            <a:r>
              <a:rPr lang="ru-RU" sz="4000" b="1" spc="-35" dirty="0"/>
              <a:t>являются </a:t>
            </a:r>
            <a:r>
              <a:rPr lang="ru-RU" sz="4000" b="1" spc="-5" dirty="0"/>
              <a:t>8</a:t>
            </a:r>
            <a:r>
              <a:rPr lang="ru-RU" sz="4000" b="1" spc="90" dirty="0"/>
              <a:t> </a:t>
            </a:r>
            <a:r>
              <a:rPr lang="ru-RU" sz="4000" b="1" spc="-25" dirty="0"/>
              <a:t>банков</a:t>
            </a:r>
            <a:r>
              <a:rPr lang="ru-RU" sz="4000" spc="-25" dirty="0"/>
              <a:t>:</a:t>
            </a:r>
            <a:endParaRPr lang="ru-RU" sz="4000" dirty="0"/>
          </a:p>
        </p:txBody>
      </p:sp>
      <p:sp>
        <p:nvSpPr>
          <p:cNvPr id="5" name="object 13"/>
          <p:cNvSpPr/>
          <p:nvPr/>
        </p:nvSpPr>
        <p:spPr>
          <a:xfrm>
            <a:off x="1127448" y="1340768"/>
            <a:ext cx="2670075" cy="1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4511824" y="1628800"/>
            <a:ext cx="2714644" cy="771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7896200" y="1484784"/>
            <a:ext cx="2233405" cy="1256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1271464" y="2852936"/>
            <a:ext cx="3076135" cy="765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4871864" y="4437112"/>
            <a:ext cx="1794254" cy="642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6096000" y="3212976"/>
            <a:ext cx="2775607" cy="464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0256" y="4293096"/>
            <a:ext cx="2351426" cy="551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1487488" y="4365104"/>
            <a:ext cx="2282094" cy="623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63.jpeg" descr="Artboard 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600363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439" y="2705726"/>
            <a:ext cx="742786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5D3F21"/>
                </a:solidFill>
                <a:latin typeface="Arial Black" pitchFamily="34" charset="0"/>
              </a:rPr>
              <a:t>Спасибо за внимание!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400" dirty="0">
              <a:solidFill>
                <a:srgbClr val="5D3F2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480" y="3717032"/>
            <a:ext cx="9145016" cy="237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spc="-70" dirty="0">
                <a:latin typeface="Circe Bold" pitchFamily="34" charset="-52"/>
                <a:cs typeface="Circe"/>
              </a:rPr>
              <a:t>г.</a:t>
            </a:r>
            <a:r>
              <a:rPr lang="ru-RU" sz="2400" spc="-160" dirty="0">
                <a:latin typeface="Circe Bold" pitchFamily="34" charset="-52"/>
                <a:cs typeface="Circe"/>
              </a:rPr>
              <a:t>  </a:t>
            </a:r>
            <a:r>
              <a:rPr lang="ru-RU" sz="2400" dirty="0">
                <a:latin typeface="Circe Bold" pitchFamily="34" charset="-52"/>
                <a:cs typeface="Circe"/>
              </a:rPr>
              <a:t>Киров,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Динамовский</a:t>
            </a:r>
            <a:r>
              <a:rPr lang="ru-RU" sz="2400" spc="-5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проезд,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4,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2-3</a:t>
            </a:r>
            <a:r>
              <a:rPr lang="ru-RU" sz="2400" spc="-5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этаж,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610002</a:t>
            </a:r>
          </a:p>
          <a:p>
            <a:pPr marL="12700" algn="ctr">
              <a:spcBef>
                <a:spcPts val="110"/>
              </a:spcBef>
            </a:pPr>
            <a:endParaRPr lang="ru-RU" sz="2400" dirty="0">
              <a:latin typeface="Circe Bold" pitchFamily="34" charset="-52"/>
              <a:cs typeface="Circe"/>
            </a:endParaRPr>
          </a:p>
          <a:p>
            <a:pPr marL="12700" algn="ctr">
              <a:spcBef>
                <a:spcPts val="110"/>
              </a:spcBef>
            </a:pPr>
            <a:r>
              <a:rPr lang="ru-RU" sz="2400" dirty="0">
                <a:latin typeface="Circe Bold" pitchFamily="34" charset="-52"/>
                <a:cs typeface="Circe"/>
              </a:rPr>
              <a:t>(+7 8332) </a:t>
            </a:r>
            <a:r>
              <a:rPr lang="en-US" sz="2400" dirty="0">
                <a:latin typeface="Circe Bold" pitchFamily="34" charset="-52"/>
                <a:cs typeface="Circe"/>
              </a:rPr>
              <a:t>410-410</a:t>
            </a:r>
            <a:r>
              <a:rPr lang="ru-RU" sz="2400" dirty="0">
                <a:latin typeface="Circe Bold" pitchFamily="34" charset="-52"/>
                <a:cs typeface="Circe"/>
              </a:rPr>
              <a:t>,</a:t>
            </a:r>
            <a:r>
              <a:rPr lang="en-US" sz="240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648-649</a:t>
            </a:r>
          </a:p>
          <a:p>
            <a:pPr marL="12700" algn="ctr">
              <a:spcBef>
                <a:spcPts val="110"/>
              </a:spcBef>
            </a:pPr>
            <a:endParaRPr lang="ru-RU" sz="2400" spc="5" dirty="0">
              <a:latin typeface="Circe Bold" pitchFamily="34" charset="-52"/>
              <a:cs typeface="Circe"/>
            </a:endParaRPr>
          </a:p>
          <a:p>
            <a:pPr marL="12700" algn="ctr">
              <a:spcBef>
                <a:spcPts val="110"/>
              </a:spcBef>
            </a:pPr>
            <a:r>
              <a:rPr lang="ru-RU" sz="2400" spc="5" dirty="0">
                <a:latin typeface="Circe Bold" pitchFamily="34" charset="-52"/>
                <a:cs typeface="Circe"/>
              </a:rPr>
              <a:t>сайт: мойбизнес-43.рф</a:t>
            </a:r>
          </a:p>
          <a:p>
            <a:pPr marL="12700" algn="ctr">
              <a:spcBef>
                <a:spcPts val="110"/>
              </a:spcBef>
            </a:pPr>
            <a:r>
              <a:rPr lang="ru-RU" sz="2400" spc="5" dirty="0" err="1">
                <a:latin typeface="Circe Bold" pitchFamily="34" charset="-52"/>
                <a:cs typeface="Circe"/>
              </a:rPr>
              <a:t>e-mail</a:t>
            </a:r>
            <a:r>
              <a:rPr lang="ru-RU" sz="2400" spc="5" dirty="0">
                <a:latin typeface="Circe Bold" pitchFamily="34" charset="-52"/>
                <a:cs typeface="Circe"/>
              </a:rPr>
              <a:t>: </a:t>
            </a:r>
            <a:r>
              <a:rPr lang="en-US" sz="2400" spc="5" dirty="0">
                <a:solidFill>
                  <a:schemeClr val="tx1"/>
                </a:solidFill>
                <a:latin typeface="Circe Bold" pitchFamily="34" charset="-52"/>
                <a:cs typeface="Circe"/>
              </a:rPr>
              <a:t>mail@kfpp.ru</a:t>
            </a:r>
            <a:r>
              <a:rPr lang="ru-RU" sz="2400" spc="5" dirty="0">
                <a:latin typeface="Circe"/>
                <a:cs typeface="Circe"/>
              </a:rPr>
              <a:t>, </a:t>
            </a:r>
            <a:r>
              <a:rPr lang="en-US" sz="2400" b="1" spc="5" dirty="0">
                <a:latin typeface="Circe"/>
                <a:cs typeface="Circe"/>
              </a:rPr>
              <a:t>credit</a:t>
            </a:r>
            <a:r>
              <a:rPr lang="en-US" sz="2400" b="1" dirty="0">
                <a:latin typeface="Circe Bold" pitchFamily="34" charset="-52"/>
              </a:rPr>
              <a:t>@kfpp.ru</a:t>
            </a:r>
            <a:endParaRPr lang="ru-RU" sz="2400" dirty="0">
              <a:latin typeface="Circe Bold" pitchFamily="34" charset="-52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905882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1026" name="Picture 2" descr="P:\Отдел поддержки предпринимательства\Усатова\закупки\InkedРисунок 11_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-1"/>
            <a:ext cx="3503711" cy="3028207"/>
          </a:xfrm>
          <a:prstGeom prst="rect">
            <a:avLst/>
          </a:prstGeom>
          <a:noFill/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4" cstate="print"/>
          <a:srcRect t="29635" r="25088"/>
          <a:stretch>
            <a:fillRect/>
          </a:stretch>
        </p:blipFill>
        <p:spPr>
          <a:xfrm rot="16814998">
            <a:off x="-614736" y="-1328621"/>
            <a:ext cx="6030904" cy="61805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Арка 4"/>
          <p:cNvSpPr/>
          <p:nvPr/>
        </p:nvSpPr>
        <p:spPr>
          <a:xfrm rot="7441448">
            <a:off x="9327272" y="3202860"/>
            <a:ext cx="6930541" cy="7310277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5" y="332657"/>
            <a:ext cx="8424936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spc="-5" dirty="0">
                <a:solidFill>
                  <a:srgbClr val="6D2D19"/>
                </a:solidFill>
              </a:rPr>
              <a:t>Направления </a:t>
            </a:r>
            <a:r>
              <a:rPr lang="ru-RU" sz="3200" b="1" spc="-25" dirty="0">
                <a:solidFill>
                  <a:srgbClr val="6D2D19"/>
                </a:solidFill>
              </a:rPr>
              <a:t>деятельности Центра «Мой бизнес»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35360" y="1196752"/>
            <a:ext cx="11593288" cy="5256584"/>
          </a:xfrm>
        </p:spPr>
        <p:txBody>
          <a:bodyPr>
            <a:noAutofit/>
          </a:bodyPr>
          <a:lstStyle/>
          <a:p>
            <a:pPr marL="12700" algn="l">
              <a:spcBef>
                <a:spcPts val="114"/>
              </a:spcBef>
            </a:pPr>
            <a:r>
              <a:rPr lang="ru-RU" sz="1500" b="1" spc="-5" dirty="0">
                <a:solidFill>
                  <a:schemeClr val="bg1"/>
                </a:solidFill>
                <a:latin typeface="Circe"/>
                <a:cs typeface="Circe"/>
              </a:rPr>
              <a:t>Льготное </a:t>
            </a:r>
            <a:r>
              <a:rPr lang="ru-RU" sz="1500" b="1" dirty="0">
                <a:solidFill>
                  <a:schemeClr val="bg1"/>
                </a:solidFill>
                <a:latin typeface="Circe"/>
                <a:cs typeface="Circe"/>
              </a:rPr>
              <a:t>кредитование</a:t>
            </a:r>
          </a:p>
          <a:p>
            <a:pPr marL="12700" algn="l">
              <a:spcBef>
                <a:spcPts val="2400"/>
              </a:spcBef>
            </a:pP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- предоставление микрозаймов действующим субъектам МСП (до 4 млн. рублей сроком до 36 месяцев)</a:t>
            </a:r>
            <a:endParaRPr lang="ru-RU"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l">
              <a:spcBef>
                <a:spcPts val="5"/>
              </a:spcBef>
            </a:pPr>
            <a:endParaRPr lang="ru-RU" sz="1500" b="1" spc="-30" dirty="0">
              <a:solidFill>
                <a:schemeClr val="bg1"/>
              </a:solidFill>
              <a:latin typeface="Circe"/>
              <a:cs typeface="Circe"/>
            </a:endParaRPr>
          </a:p>
          <a:p>
            <a:pPr marL="12700" algn="l">
              <a:spcBef>
                <a:spcPts val="5"/>
              </a:spcBef>
            </a:pPr>
            <a:r>
              <a:rPr lang="ru-RU" sz="1500" b="1" spc="-30" dirty="0">
                <a:solidFill>
                  <a:schemeClr val="bg1"/>
                </a:solidFill>
                <a:latin typeface="Circe"/>
                <a:cs typeface="Circe"/>
              </a:rPr>
              <a:t>Гарантийное</a:t>
            </a:r>
            <a:r>
              <a:rPr lang="ru-RU" sz="1500" b="1" spc="-5" dirty="0">
                <a:solidFill>
                  <a:schemeClr val="bg1"/>
                </a:solidFill>
                <a:latin typeface="Circe"/>
                <a:cs typeface="Circe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Circe"/>
                <a:cs typeface="Circe"/>
              </a:rPr>
              <a:t>кредитование</a:t>
            </a:r>
          </a:p>
          <a:p>
            <a:pPr marL="12700" algn="l">
              <a:spcBef>
                <a:spcPts val="2395"/>
              </a:spcBef>
            </a:pP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- предоставление </a:t>
            </a:r>
            <a:r>
              <a:rPr lang="ru-RU" sz="1500" spc="-10" dirty="0">
                <a:solidFill>
                  <a:schemeClr val="bg1"/>
                </a:solidFill>
                <a:latin typeface="Circe"/>
                <a:cs typeface="Circe"/>
              </a:rPr>
              <a:t>поручительств </a:t>
            </a:r>
            <a:r>
              <a:rPr lang="ru-RU" sz="1500" spc="5" dirty="0">
                <a:solidFill>
                  <a:schemeClr val="bg1"/>
                </a:solidFill>
                <a:latin typeface="Circe"/>
                <a:cs typeface="Circe"/>
              </a:rPr>
              <a:t>субъектам МСП по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банковским кредитам </a:t>
            </a:r>
            <a:r>
              <a:rPr lang="ru-RU" sz="1500" spc="5" dirty="0">
                <a:solidFill>
                  <a:schemeClr val="bg1"/>
                </a:solidFill>
                <a:latin typeface="Circe"/>
                <a:cs typeface="Circe"/>
              </a:rPr>
              <a:t>и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банковским</a:t>
            </a:r>
            <a:r>
              <a:rPr lang="ru-RU" sz="1500" spc="15" dirty="0">
                <a:solidFill>
                  <a:schemeClr val="bg1"/>
                </a:solidFill>
                <a:latin typeface="Circe"/>
                <a:cs typeface="Circe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гарантиям</a:t>
            </a:r>
            <a:endParaRPr lang="ru-RU"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7037070" algn="just">
              <a:lnSpc>
                <a:spcPct val="167700"/>
              </a:lnSpc>
            </a:pPr>
            <a:r>
              <a:rPr lang="ru-RU" sz="1500" b="1" dirty="0">
                <a:solidFill>
                  <a:schemeClr val="bg1"/>
                </a:solidFill>
                <a:latin typeface="Circe"/>
                <a:cs typeface="Circe"/>
              </a:rPr>
              <a:t>Информационно-консультационная </a:t>
            </a:r>
            <a:r>
              <a:rPr lang="ru-RU" sz="1500" b="1" spc="-5" dirty="0">
                <a:solidFill>
                  <a:schemeClr val="bg1"/>
                </a:solidFill>
                <a:latin typeface="Circe"/>
                <a:cs typeface="Circe"/>
              </a:rPr>
              <a:t>поддержка </a:t>
            </a:r>
            <a:r>
              <a:rPr lang="ru-RU" sz="1500" b="1" spc="5" dirty="0">
                <a:solidFill>
                  <a:schemeClr val="bg1"/>
                </a:solidFill>
                <a:latin typeface="Circe"/>
                <a:cs typeface="Circe"/>
              </a:rPr>
              <a:t>СМСП:</a:t>
            </a:r>
          </a:p>
          <a:p>
            <a:pPr marL="12700" marR="7037070" algn="just">
              <a:lnSpc>
                <a:spcPct val="167700"/>
              </a:lnSpc>
            </a:pPr>
            <a:r>
              <a:rPr lang="ru-RU" sz="1500" spc="5" dirty="0">
                <a:solidFill>
                  <a:schemeClr val="bg1"/>
                </a:solidFill>
                <a:latin typeface="Circe"/>
                <a:cs typeface="Circe"/>
              </a:rPr>
              <a:t>-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информационно-консультационные услуги;</a:t>
            </a:r>
          </a:p>
          <a:p>
            <a:pPr marL="12700" marR="1787525" algn="just">
              <a:lnSpc>
                <a:spcPct val="1677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 проведение семинаров, </a:t>
            </a:r>
            <a:r>
              <a:rPr lang="ru-RU" sz="1500" spc="-15" dirty="0">
                <a:solidFill>
                  <a:schemeClr val="bg1"/>
                </a:solidFill>
                <a:latin typeface="Circe"/>
                <a:cs typeface="Circe"/>
              </a:rPr>
              <a:t>круглых </a:t>
            </a:r>
            <a:r>
              <a:rPr lang="ru-RU" sz="1500" spc="-10" dirty="0">
                <a:solidFill>
                  <a:schemeClr val="bg1"/>
                </a:solidFill>
                <a:latin typeface="Circe"/>
                <a:cs typeface="Circe"/>
              </a:rPr>
              <a:t>столов, </a:t>
            </a:r>
            <a:r>
              <a:rPr lang="ru-RU" sz="1500" spc="-5" dirty="0">
                <a:solidFill>
                  <a:schemeClr val="bg1"/>
                </a:solidFill>
                <a:latin typeface="Circe"/>
                <a:cs typeface="Circe"/>
              </a:rPr>
              <a:t>обучающих программ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для предпринимателей; </a:t>
            </a:r>
          </a:p>
          <a:p>
            <a:pPr marL="12700" marR="1787525" algn="just">
              <a:lnSpc>
                <a:spcPct val="1677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 организация </a:t>
            </a:r>
            <a:r>
              <a:rPr lang="ru-RU" sz="1500" spc="5" dirty="0">
                <a:solidFill>
                  <a:schemeClr val="bg1"/>
                </a:solidFill>
                <a:latin typeface="Circe"/>
                <a:cs typeface="Circe"/>
              </a:rPr>
              <a:t>и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проведение конференций, форумов, межрегиональных бизнес</a:t>
            </a:r>
            <a:r>
              <a:rPr lang="ru-RU" sz="1500" spc="-195" dirty="0">
                <a:solidFill>
                  <a:schemeClr val="bg1"/>
                </a:solidFill>
                <a:latin typeface="Circe"/>
                <a:cs typeface="Circe"/>
              </a:rPr>
              <a:t> - </a:t>
            </a:r>
            <a:r>
              <a:rPr lang="ru-RU" sz="1500" spc="-5" dirty="0">
                <a:solidFill>
                  <a:schemeClr val="bg1"/>
                </a:solidFill>
                <a:latin typeface="Circe"/>
                <a:cs typeface="Circe"/>
              </a:rPr>
              <a:t>миссий;  </a:t>
            </a:r>
          </a:p>
          <a:p>
            <a:pPr marL="12700" marR="1787525" algn="just">
              <a:lnSpc>
                <a:spcPct val="1677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 организация участия </a:t>
            </a:r>
            <a:r>
              <a:rPr lang="ru-RU" sz="1500" spc="-10" dirty="0">
                <a:solidFill>
                  <a:schemeClr val="bg1"/>
                </a:solidFill>
                <a:latin typeface="Circe"/>
                <a:cs typeface="Circe"/>
              </a:rPr>
              <a:t>субъектов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МСП в выставочно-ярмарочных мероприятиях на территории </a:t>
            </a:r>
            <a:r>
              <a:rPr lang="ru-RU" sz="1500" spc="-25" dirty="0">
                <a:solidFill>
                  <a:schemeClr val="bg1"/>
                </a:solidFill>
                <a:latin typeface="Circe"/>
                <a:cs typeface="Circe"/>
              </a:rPr>
              <a:t>Российской</a:t>
            </a:r>
            <a:r>
              <a:rPr lang="ru-RU" sz="1500" spc="-10" dirty="0">
                <a:solidFill>
                  <a:schemeClr val="bg1"/>
                </a:solidFill>
                <a:latin typeface="Circe"/>
                <a:cs typeface="Circe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irce"/>
                <a:cs typeface="Circe"/>
              </a:rPr>
              <a:t>Федерации, а также за ее пределами</a:t>
            </a:r>
            <a:endParaRPr lang="ru-RU" sz="15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35360" y="2276872"/>
            <a:ext cx="9073008" cy="3024336"/>
          </a:xfrm>
        </p:spPr>
        <p:txBody>
          <a:bodyPr>
            <a:noAutofit/>
          </a:bodyPr>
          <a:lstStyle/>
          <a:p>
            <a:pPr marL="12700" algn="l">
              <a:spcBef>
                <a:spcPts val="114"/>
              </a:spcBef>
            </a:pPr>
            <a:r>
              <a:rPr lang="ru-RU" sz="5200" spc="-10" dirty="0"/>
              <a:t>Льготное </a:t>
            </a:r>
            <a:r>
              <a:rPr lang="ru-RU" sz="5200" dirty="0"/>
              <a:t>кредитование </a:t>
            </a:r>
            <a:r>
              <a:rPr lang="ru-RU" sz="5200" spc="-15" dirty="0"/>
              <a:t>субъектов </a:t>
            </a:r>
            <a:r>
              <a:rPr lang="ru-RU" sz="5200" dirty="0"/>
              <a:t>малого </a:t>
            </a:r>
            <a:r>
              <a:rPr lang="ru-RU" sz="5200" spc="15" dirty="0"/>
              <a:t>и</a:t>
            </a:r>
            <a:r>
              <a:rPr lang="ru-RU" sz="5200" spc="-25" dirty="0"/>
              <a:t> </a:t>
            </a:r>
            <a:r>
              <a:rPr lang="ru-RU" sz="5200" spc="-5" dirty="0"/>
              <a:t>среднего  </a:t>
            </a:r>
            <a:r>
              <a:rPr lang="ru-RU" sz="5200" dirty="0"/>
              <a:t>предпринимательства</a:t>
            </a: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8760296" y="1268760"/>
            <a:ext cx="2119256" cy="1472882"/>
            <a:chOff x="2418080" y="4704080"/>
            <a:chExt cx="2032000" cy="1412239"/>
          </a:xfrm>
          <a:solidFill>
            <a:srgbClr val="EDD8C2"/>
          </a:solidFill>
        </p:grpSpPr>
        <p:sp>
          <p:nvSpPr>
            <p:cNvPr id="8" name="Прямоугольник 7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16480" y="5085184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2" name="Овал 11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Арка 16"/>
          <p:cNvSpPr/>
          <p:nvPr/>
        </p:nvSpPr>
        <p:spPr>
          <a:xfrm rot="9884154">
            <a:off x="-989568" y="5089236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151784" y="5301208"/>
            <a:ext cx="2849371" cy="677391"/>
            <a:chOff x="3829260" y="752996"/>
            <a:chExt cx="2052613" cy="4879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332657"/>
            <a:ext cx="9457621" cy="648071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Виды и размеры льготных займов</a:t>
            </a:r>
            <a:endParaRPr lang="ru-RU" sz="3200" b="1" spc="-25" dirty="0">
              <a:solidFill>
                <a:srgbClr val="6D2D1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23392" y="5877272"/>
            <a:ext cx="11377264" cy="432048"/>
          </a:xfrm>
        </p:spPr>
        <p:txBody>
          <a:bodyPr>
            <a:noAutofit/>
          </a:bodyPr>
          <a:lstStyle/>
          <a:p>
            <a:pPr indent="269875" algn="l" eaLnBrk="0" hangingPunct="0"/>
            <a:r>
              <a:rPr lang="ru-RU" sz="1500" dirty="0">
                <a:latin typeface="厂Ñ餻卍"/>
                <a:cs typeface="Times New Roman" pitchFamily="18" charset="0"/>
              </a:rPr>
              <a:t>* за исключением займов, предоставляемых субъектам малого и среднего предпринимательства, занимающихся торговлей.</a:t>
            </a: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31" name="Рисунок 30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1342644"/>
            <a:ext cx="11593288" cy="417271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1"/>
            <a:ext cx="9457621" cy="576063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Специальные заемные продукты</a:t>
            </a:r>
            <a:endParaRPr lang="ru-RU" sz="3200" b="1" spc="-25" dirty="0">
              <a:solidFill>
                <a:srgbClr val="6D2D19"/>
              </a:solidFill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1712624" y="1196752"/>
            <a:ext cx="1153055" cy="1152127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8BE6440-0650-46D9-A699-379FFD4F9222}"/>
              </a:ext>
            </a:extLst>
          </p:cNvPr>
          <p:cNvSpPr txBox="1">
            <a:spLocks/>
          </p:cNvSpPr>
          <p:nvPr/>
        </p:nvSpPr>
        <p:spPr>
          <a:xfrm>
            <a:off x="767408" y="1772816"/>
            <a:ext cx="9457621" cy="57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1492" tIns="41492" rIns="41492" bIns="41492" anchor="b">
            <a:normAutofit/>
          </a:bodyPr>
          <a:lstStyle>
            <a:lvl1pPr marL="0" marR="0" indent="0" algn="ctr" defTabSz="91477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 hangingPunct="1"/>
            <a:endParaRPr lang="ru-RU" sz="3200" b="1" spc="-25" dirty="0">
              <a:solidFill>
                <a:srgbClr val="6D2D19"/>
              </a:solidFill>
            </a:endParaRPr>
          </a:p>
        </p:txBody>
      </p:sp>
      <p:graphicFrame>
        <p:nvGraphicFramePr>
          <p:cNvPr id="13" name="Содержимое 9">
            <a:extLst>
              <a:ext uri="{FF2B5EF4-FFF2-40B4-BE49-F238E27FC236}">
                <a16:creationId xmlns:a16="http://schemas.microsoft.com/office/drawing/2014/main" id="{B6F1CF43-59E0-44BA-8792-3DE5A949B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04218"/>
              </p:ext>
            </p:extLst>
          </p:nvPr>
        </p:nvGraphicFramePr>
        <p:xfrm>
          <a:off x="623392" y="836712"/>
          <a:ext cx="10441160" cy="5184575"/>
        </p:xfrm>
        <a:graphic>
          <a:graphicData uri="http://schemas.openxmlformats.org/drawingml/2006/table">
            <a:tbl>
              <a:tblPr/>
              <a:tblGrid>
                <a:gridCol w="6633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Наименование продукта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Процентная ставка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предпринимательства, осуществляющим деятельность в приоритетных видах экономической деятельности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 при реализации приоритетных проектов при наличии залогового обеспечения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ключевая ставка Банка России, установленная на дату заключения договора займа минус 1% (не менее 3%)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 при реализации приоритетных проектов при отсутствии залогового обеспечения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1,5 ключевой ставки Банка России, установленной на дату заключения договора займа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9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предпринимательства, зарегистрированным и осуществляющим свою деятельность на территории моногорода при реализации приоритетных проектов при наличии залогового обеспечения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½ ключевой ставки Банка России, установленной на дату заключения договора займа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9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5. Микрозаймы субъектам малого и среднего предпринимательства, зарегистрированным и осуществляющим свою деятельность на территории моногорода при реализации приоритетных проектов при отсутствии залогового обеспечения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ключевая ставка Банка России, установленная на дату заключения договора займа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6. Микрозаем «Высокий уровень безработицы»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7. Микрозаймы субъектам малого и среднего предпринимательства, осуществляющим деятельность в сфере народных художественных промыслов и ремесел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½ ключевой ставки Банка России, установленной на дату заключения договора займа (не менее 3%)</a:t>
                      </a:r>
                    </a:p>
                  </a:txBody>
                  <a:tcPr marL="53098" marR="530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предпринимательства, привлекающим к трудовой деятельности осужденных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Микрозаем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«Надежный клиент»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8,5%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10. Микрозаем «Успешный старт»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11.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 субъектам малого и среднего предпринимательства участникам обучающих программ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53098" marR="5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297144" cy="50405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Новые заемные продукты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5440" y="908719"/>
          <a:ext cx="10657184" cy="5758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50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ea typeface="+mn-ea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ea typeface="+mn-ea"/>
                          <a:cs typeface="Times New Roman" pitchFamily="18" charset="0"/>
                        </a:rPr>
                        <a:t> субъектам малого и среднего предпринимательства, реализующим продукты питания в период половодья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ea typeface="+mn-ea"/>
                          <a:cs typeface="Times New Roman" pitchFamily="18" charset="0"/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ea typeface="+mn-ea"/>
                          <a:cs typeface="Times New Roman" pitchFamily="18" charset="0"/>
                        </a:rPr>
                        <a:t>Микрозаймы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ea typeface="+mn-ea"/>
                          <a:cs typeface="Times New Roman" pitchFamily="18" charset="0"/>
                        </a:rPr>
                        <a:t> субъектам малого и среднего предпринимательства, осуществляющим продажу печатной продукции с использованием нестационарных торговых объектов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厂Ñ餻卍"/>
                          <a:cs typeface="Times New Roman" pitchFamily="18" charset="0"/>
                        </a:rPr>
                        <a:t>ключевая ставка Банка России, установленная на дату заключения договора займа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11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Микрозаем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Антикризис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»: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Для субъектов МСП, применяющих меры по противодействию распространения новой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коронавирусной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инфекции: 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закуп сырья для изготовления средств индивидуальной защиты и (или) дезинфекционных средств, а также для изготовления иных средств, направленных на противодействие распространения новой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коронавирусной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инфекции;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приобретение средств индивидуальной защиты и (или) дезинфекционных средств, а также иных средств, направленных на противодействие распространения новой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коронавирусной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инфекции;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Для субъектов МСП, осуществляющих деятельность в отраслях российской экономики, в наибольшей степени пострадавших в условиях ухудшения ситуации в результате распространения новой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коронавирусной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инфекции: пополнение оборотных средств, в том числе на цели выплаты текущей и (или) просроченной задолженности перед работниками по заработной плате, оплата арендных платежей</a:t>
                      </a:r>
                      <a:r>
                        <a:rPr lang="ru-RU" dirty="0"/>
                        <a:t>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Перечень отраслей российской экономики, в наибольшей степени пострадавших в условиях ухудшения ситуации в результате распространения новой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коронавирусной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инфекции, утвержден постановлением Правительства РФ от 03.04.2020 № 434.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максимальный размер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микрозайма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-  500 000 рублей;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процентная ставка за пользование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микрозаймом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– ½ ключевой ставки Банка России, установленной на дату заключения договора займа; 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максимальный срок предоставления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микрозайма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не превышает 24 месяцев.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Обеспечение  - не менее 50% от размера суммы займа с учетом начисленных процентов за весь период пользования займом) и поручительство в соответствии с «Правилами предоставления Кировским областным фондом поддержки малого и среднего предпринимательства (микрокредитная компания)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микрозаймов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субъектам малого и среднего предпринимательства».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Возможно предоставление отсрочки первого платежа (в соответствии с графиком платежей) по основному долгу до 6 месяцев.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厂Ñ餻卍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224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Микрозаём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«</a:t>
                      </a:r>
                      <a:r>
                        <a:rPr lang="ru-RU" sz="1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Онлайн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старт».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организация (модернизация) дистанционной торговли, в том числе с условием доставки товаров, или организация (модернизация) дистанционного оказания услуг.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максимальный размер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микрозайма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100 000 рублей;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процентная ставка за пользование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микрозаймом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– ключевая ставка Банка России, установленная на дату заключения договора займа; 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максимальный срок предоставления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микрозайма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не превышает 12 месяцев.</a:t>
                      </a:r>
                    </a:p>
                    <a:p>
                      <a:pPr algn="l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Обеспечение –поручительство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9457621" cy="792087"/>
          </a:xfrm>
        </p:spPr>
        <p:txBody>
          <a:bodyPr>
            <a:noAutofit/>
          </a:bodyPr>
          <a:lstStyle/>
          <a:p>
            <a:pPr algn="l"/>
            <a:r>
              <a:rPr lang="ru-RU" sz="2500" dirty="0" err="1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Микрозаймы</a:t>
            </a:r>
            <a:r>
              <a:rPr lang="ru-RU" sz="25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 субъектам малого и среднего предпринимательства при реализации приоритетных проектов</a:t>
            </a:r>
            <a:endParaRPr lang="ru-RU" sz="2500" b="1" spc="-25" dirty="0">
              <a:solidFill>
                <a:srgbClr val="6D2D19"/>
              </a:solidFill>
              <a:latin typeface="Corbel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grpSp>
        <p:nvGrpSpPr>
          <p:cNvPr id="4" name="Группа 15"/>
          <p:cNvGrpSpPr/>
          <p:nvPr/>
        </p:nvGrpSpPr>
        <p:grpSpPr>
          <a:xfrm>
            <a:off x="10776520" y="191683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приоритетными понимаются проекты, которые удовлетворяют одному или нескольким условиям: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зарегистрирован и осуществляет деятельность на территориях опережающего социально-экономического развития Кировской области, особой экономической зоны Российской Федерации, промышленного (индустриального) парка и включен в реестр резидентов таких территорий;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осуществляет экспортную деятельность;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создан женщиной;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является сельскохозяйственным производственным или потребительским кооперативом;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является субъектом социального предпринимательства;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осуществляет реализацию проекта в сферах туризма, экологии или спорта;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субъект малого и среднего предпринимательства создан физическим лицом старше 45 лет.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368" y="4149080"/>
            <a:ext cx="2491277" cy="86978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1"/>
            <a:ext cx="9457621" cy="648072"/>
          </a:xfrm>
        </p:spPr>
        <p:txBody>
          <a:bodyPr>
            <a:noAutofit/>
          </a:bodyPr>
          <a:lstStyle/>
          <a:p>
            <a:pPr algn="l"/>
            <a:r>
              <a:rPr lang="ru-RU" sz="2800" b="1" spc="-15" dirty="0">
                <a:solidFill>
                  <a:srgbClr val="6D2D19"/>
                </a:solidFill>
                <a:latin typeface="Circe Bold" pitchFamily="34" charset="-52"/>
              </a:rPr>
              <a:t>Основные </a:t>
            </a:r>
            <a:r>
              <a:rPr lang="ru-RU" sz="2800" b="1" spc="-20" dirty="0">
                <a:solidFill>
                  <a:srgbClr val="6D2D19"/>
                </a:solidFill>
                <a:latin typeface="Circe Bold" pitchFamily="34" charset="-52"/>
              </a:rPr>
              <a:t>условия </a:t>
            </a:r>
            <a:r>
              <a:rPr lang="ru-RU" sz="2800" b="1" spc="-15" dirty="0">
                <a:solidFill>
                  <a:srgbClr val="6D2D19"/>
                </a:solidFill>
                <a:latin typeface="Circe Bold" pitchFamily="34" charset="-52"/>
              </a:rPr>
              <a:t>предоставления </a:t>
            </a:r>
            <a:r>
              <a:rPr lang="ru-RU" sz="2800" b="1" spc="-5" dirty="0">
                <a:solidFill>
                  <a:srgbClr val="6D2D19"/>
                </a:solidFill>
                <a:latin typeface="Circe Bold" pitchFamily="34" charset="-52"/>
              </a:rPr>
              <a:t>займов</a:t>
            </a:r>
            <a:r>
              <a:rPr lang="ru-RU" sz="2800" b="1" spc="75" dirty="0">
                <a:solidFill>
                  <a:srgbClr val="6D2D19"/>
                </a:solidFill>
                <a:latin typeface="Circe Bold" pitchFamily="34" charset="-52"/>
              </a:rPr>
              <a:t> </a:t>
            </a:r>
            <a:r>
              <a:rPr lang="ru-RU" sz="2800" b="1" spc="-5" dirty="0">
                <a:solidFill>
                  <a:srgbClr val="6D2D19"/>
                </a:solidFill>
                <a:latin typeface="Circe Bold" pitchFamily="34" charset="-52"/>
              </a:rPr>
              <a:t>СМСП</a:t>
            </a:r>
            <a:endParaRPr lang="ru-RU" sz="2500" b="1" spc="-25" dirty="0">
              <a:solidFill>
                <a:srgbClr val="6D2D19"/>
              </a:solidFill>
              <a:latin typeface="Circe Bold" pitchFamily="34" charset="-52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grpSp>
        <p:nvGrpSpPr>
          <p:cNvPr id="4" name="Группа 15"/>
          <p:cNvGrpSpPr/>
          <p:nvPr/>
        </p:nvGrpSpPr>
        <p:grpSpPr>
          <a:xfrm>
            <a:off x="10776520" y="191683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3392" y="836712"/>
            <a:ext cx="11233249" cy="601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соответствие требованиям Федерального закона №209-ФЗ (состоящие в Едином реестре СМСП), регистрация на территории Кировской области; 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z="800" spc="-15" dirty="0">
              <a:solidFill>
                <a:srgbClr val="131414"/>
              </a:solidFill>
              <a:latin typeface="Circe"/>
              <a:cs typeface="Circe"/>
            </a:endParaRPr>
          </a:p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 минимальный срок осуществления предпринимательской деятельности составляет 3 (три) месяца, за исключением заявителей участников обучающих программ и заявителей, получающих </a:t>
            </a:r>
            <a:r>
              <a:rPr lang="ru-RU" spc="-15" dirty="0" err="1">
                <a:solidFill>
                  <a:srgbClr val="131414"/>
                </a:solidFill>
                <a:latin typeface="Circe"/>
                <a:cs typeface="Circe"/>
              </a:rPr>
              <a:t>микрозаем</a:t>
            </a: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 «Успешный старт», для которых установленные специальные требования ;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z="800" spc="-15" dirty="0">
              <a:solidFill>
                <a:srgbClr val="131414"/>
              </a:solidFill>
              <a:latin typeface="Circe"/>
              <a:cs typeface="Circe"/>
            </a:endParaRPr>
          </a:p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 отсутствие неисполненной обязанности по уплате налогов, сборов, пеней, неустоек, штрафов, подлежащих уплате в соответствии с законодательством о налогах и сборах Российской Федерации;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z="800" spc="-15" dirty="0">
              <a:solidFill>
                <a:srgbClr val="131414"/>
              </a:solidFill>
              <a:latin typeface="Circe"/>
              <a:cs typeface="Circe"/>
            </a:endParaRPr>
          </a:p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положительная кредитная история, а именно: не имеющим просроченной задолженности (количество дней просрочки за период действия одного кредитного договора превышает 30 дней подряд) по другим договорам займа за последние 360 дней от даты подачи заявления, заключенным с Фондом, а также кредитным договорам, договорам лизинга, договорам займа, заключенным с другими финансовыми организациями (отсутствие кредитной истории допускается);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1"/>
            <a:ext cx="9457621" cy="648072"/>
          </a:xfrm>
        </p:spPr>
        <p:txBody>
          <a:bodyPr>
            <a:noAutofit/>
          </a:bodyPr>
          <a:lstStyle/>
          <a:p>
            <a:pPr algn="l"/>
            <a:r>
              <a:rPr lang="ru-RU" sz="2800" b="1" spc="-1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sz="2800" b="1" spc="-2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условия </a:t>
            </a:r>
            <a:r>
              <a:rPr lang="ru-RU" sz="2800" b="1" spc="-1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предоставления </a:t>
            </a:r>
            <a:r>
              <a:rPr lang="ru-RU" sz="2800" b="1" spc="-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займов</a:t>
            </a:r>
            <a:r>
              <a:rPr lang="ru-RU" sz="2800" b="1" spc="7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spc="-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СМСП</a:t>
            </a:r>
            <a:endParaRPr lang="ru-RU" sz="2500" b="1" spc="-25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024" y="116633"/>
            <a:ext cx="1645757" cy="648071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0776520" y="191683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50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уровень заработной платы работников субъекта малого и среднего предпринимательства, претендующего на получение займа, должен составлять не менее однократной величины прожиточного минимума (на 4 квартал 2019 года – 10 330рубля);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z="800" spc="-15" dirty="0">
              <a:solidFill>
                <a:srgbClr val="131414"/>
              </a:solidFill>
              <a:latin typeface="Circe"/>
              <a:cs typeface="Circe"/>
            </a:endParaRPr>
          </a:p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залоговая стоимость имущества должна составлять не менее 80% от размера суммы займа с учетом начисленных процентов за весь период пользования займом. Для сельскохозяйственных кооперативов и заявителей участников обучающих программ залоговая стоимость имущества должна составлять не менее 50% от размера суммы займа с учетом начисленных процентов за весь период пользования займом;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endParaRPr lang="ru-RU" sz="800" spc="-15" dirty="0">
              <a:solidFill>
                <a:srgbClr val="131414"/>
              </a:solidFill>
              <a:latin typeface="Circe"/>
              <a:cs typeface="Circe"/>
            </a:endParaRPr>
          </a:p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фонд может принять в качестве обеспечения обязательств заемщика по договору займа поручительства третьих лиц без залогового обеспечения в следующих случаях: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- сумма займа не превышает 200 000 (двести тысяч) рублей;</a:t>
            </a:r>
          </a:p>
          <a:p>
            <a:pPr marL="12700" marR="1358265">
              <a:lnSpc>
                <a:spcPct val="125800"/>
              </a:lnSpc>
              <a:spcBef>
                <a:spcPts val="95"/>
              </a:spcBef>
            </a:pPr>
            <a:r>
              <a:rPr lang="ru-RU" spc="-15" dirty="0">
                <a:solidFill>
                  <a:srgbClr val="131414"/>
                </a:solidFill>
                <a:latin typeface="Circe"/>
                <a:cs typeface="Circe"/>
              </a:rPr>
              <a:t>- сумма займа не превышает 400 000 (четыреста тысяч) рублей при реализации приоритетных проектов.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BE5D5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2205</TotalTime>
  <Words>2059</Words>
  <Application>Microsoft Office PowerPoint</Application>
  <PresentationFormat>Широкоэкранный</PresentationFormat>
  <Paragraphs>478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Albertus Medium</vt:lpstr>
      <vt:lpstr>Arial</vt:lpstr>
      <vt:lpstr>Arial Black</vt:lpstr>
      <vt:lpstr>Calibri</vt:lpstr>
      <vt:lpstr>Calibri Light</vt:lpstr>
      <vt:lpstr>Circe</vt:lpstr>
      <vt:lpstr>Circe Bold</vt:lpstr>
      <vt:lpstr>Corbel</vt:lpstr>
      <vt:lpstr>Helvetica</vt:lpstr>
      <vt:lpstr>Times New Roman</vt:lpstr>
      <vt:lpstr>厂Ñ餻卍</vt:lpstr>
      <vt:lpstr>Office Theme</vt:lpstr>
      <vt:lpstr>Презентация PowerPoint</vt:lpstr>
      <vt:lpstr>Направления деятельности Центра «Мой бизнес»</vt:lpstr>
      <vt:lpstr>Презентация PowerPoint</vt:lpstr>
      <vt:lpstr>Виды и размеры льготных займов</vt:lpstr>
      <vt:lpstr>Специальные заемные продукты</vt:lpstr>
      <vt:lpstr>Новые заемные продукты</vt:lpstr>
      <vt:lpstr>Микрозаймы субъектам малого и среднего предпринимательства при реализации приоритетных проектов</vt:lpstr>
      <vt:lpstr>Основные условия предоставления займов СМСП</vt:lpstr>
      <vt:lpstr>Основные условия предоставления займов СМСП</vt:lpstr>
      <vt:lpstr>План по выдаче займов на 2020 год</vt:lpstr>
      <vt:lpstr>Презентация PowerPoint</vt:lpstr>
      <vt:lpstr>Закрепление специалистов кредитного отдела по районам</vt:lpstr>
      <vt:lpstr> Гарантийное кредитование  субъектов малого и среднего  предпринимательства</vt:lpstr>
      <vt:lpstr>Условия гарантийного кредитования</vt:lpstr>
      <vt:lpstr>Вознаграждение за предоставление поручительства</vt:lpstr>
      <vt:lpstr>Партнерами Областного фонда являются 8 банков: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Ольга Смирнова</cp:lastModifiedBy>
  <cp:revision>99</cp:revision>
  <dcterms:modified xsi:type="dcterms:W3CDTF">2020-06-05T11:06:29Z</dcterms:modified>
</cp:coreProperties>
</file>